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93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2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99A7F-1F80-4873-8A3F-62B7AA9C4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732074F-1059-4D1E-A49C-A0B2DDC0E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BCF4C8-8C68-44F3-A329-9F0651BE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089BFF-B383-4DD3-B191-4F041843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9904F5-5B36-438D-96FC-E61F179D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54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5774F7-0F2D-43F8-8F48-F2875B5E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6897DE-286F-435F-B089-8E6A061F2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7C165-5CA9-4D30-A000-1621CBE6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C7DED9-597C-4567-BE3B-07A0C2163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A31E3D-C6B0-4617-89D7-B68426DA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3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B978020-9FE8-4AB8-843A-E475A125B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1456F6-2D3E-4A03-A780-E680E9D4C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6AEE4D-2100-418C-8426-CF44B0A59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B62E3E-FE88-41A2-9627-898DF4B2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38680-D7D2-4ABF-A95B-BD6973DB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72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9EC3294-F933-4BFA-81B8-1D13FFAAC1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9525"/>
            <a:ext cx="12192002" cy="762508"/>
          </a:xfrm>
          <a:prstGeom prst="rect">
            <a:avLst/>
          </a:prstGeom>
          <a:gradFill flip="none" rotWithShape="1">
            <a:gsLst>
              <a:gs pos="63000">
                <a:schemeClr val="bg1"/>
              </a:gs>
              <a:gs pos="0">
                <a:srgbClr val="FFFFFF"/>
              </a:gs>
              <a:gs pos="100000">
                <a:srgbClr val="CEE6B0"/>
              </a:gs>
            </a:gsLst>
            <a:lin ang="10800000" scaled="1"/>
            <a:tileRect/>
          </a:gradFill>
          <a:ln>
            <a:noFill/>
          </a:ln>
        </p:spPr>
        <p:txBody>
          <a:bodyPr wrap="none" rIns="18000" anchor="ctr"/>
          <a:lstStyle/>
          <a:p>
            <a:pPr algn="ctr">
              <a:spcBef>
                <a:spcPct val="50000"/>
              </a:spcBef>
              <a:defRPr/>
            </a:pPr>
            <a:endParaRPr lang="ja-JP" altLang="ja-JP" sz="1000" b="1">
              <a:solidFill>
                <a:srgbClr val="FFFF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A169F08-4E8F-42CC-9375-551AD0AF11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" y="752983"/>
            <a:ext cx="12179315" cy="149225"/>
          </a:xfrm>
          <a:prstGeom prst="rect">
            <a:avLst/>
          </a:prstGeom>
          <a:gradFill rotWithShape="0">
            <a:gsLst>
              <a:gs pos="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FAEB43-8932-4CF1-973D-D2C0F97C8B2F}"/>
              </a:ext>
            </a:extLst>
          </p:cNvPr>
          <p:cNvSpPr txBox="1">
            <a:spLocks/>
          </p:cNvSpPr>
          <p:nvPr userDrawn="1"/>
        </p:nvSpPr>
        <p:spPr>
          <a:xfrm>
            <a:off x="7853681" y="6382230"/>
            <a:ext cx="421589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2C53D3-970A-42D4-AB58-FB9ECE84B224}" type="slidenum">
              <a:rPr kumimoji="1" lang="ja-JP" altLang="en-US" sz="2000" smtClean="0">
                <a:solidFill>
                  <a:schemeClr val="tx1"/>
                </a:solidFill>
              </a:rPr>
              <a:pPr/>
              <a:t>‹#›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7" name="図 6" descr="挿絵, 食品, 記号 が含まれている画像&#10;&#10;自動的に生成された説明">
            <a:extLst>
              <a:ext uri="{FF2B5EF4-FFF2-40B4-BE49-F238E27FC236}">
                <a16:creationId xmlns:a16="http://schemas.microsoft.com/office/drawing/2014/main" id="{FFD7CD63-AEE7-4F61-95C9-C129745D41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792" y="56215"/>
            <a:ext cx="1868428" cy="6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924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58C92E-4C30-4411-8791-6D1CD1F4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9C2530-3C4C-4C50-A7E0-CA1C5902F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2D5B4A-6544-4E37-993D-C0DAF4F2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718BEF-5955-418F-B39E-257B9DD8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F0D067-734D-47C5-9BBA-69F745BD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96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A4223-1846-4D0E-B1C4-FB2E9A0F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67CC2F-4B8A-45A3-8A67-2D33C30B5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37AB10-D42E-4074-A766-891DB295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4BB79C-984C-4540-BEAA-1EF60AD85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7B8084-B911-4648-B605-A846923B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13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4A39C1-AA04-4231-B500-DA5399AAB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EDBBB3-FDB8-41C8-A09B-BCFC7E5E0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31CBC9-058D-4B2A-B0FB-95C5868E7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2852F2-BB93-4098-9AC9-368A0C89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4D7D58-7CDF-4BE8-BF27-A7CB3FA0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F0FC86-02FA-45CD-96B9-BB81819F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06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16A44-1AAC-4BDA-9918-62C2634E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B4096B-D54E-4874-B459-D88F23158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83DA7B-9DEF-4224-80AD-87F7C4BCF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0810CC-1D56-40EB-B0D0-0A618156D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290FFC-7583-4258-9CFC-8EBA3BDBF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F2D3B8-B748-416E-9F24-FBBBD4BB4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ACFD9B-2ECC-463C-BDF3-B4C2326B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A1FD08-E2D4-4348-98E4-40957C95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72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C3D665-AF71-4197-854C-05A5ABE9F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401538-04C7-4B07-9696-EC108185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B85876-B7F5-4AF2-A269-AF4F3EF3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31E9AE-A303-43FA-9CBF-17AACC3C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46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0EA643B-3EF0-4CDE-924F-92E11E2D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F1DBDDA-F5F9-4A5C-BFC8-AD6BEB65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2B4ABE-FE7B-4361-900F-70C3B8FC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32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38967-1DD2-4063-8A84-1CEA4B513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534545-41AF-4A21-AFB1-1A159E6BF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C1DB0A6-14B6-42F8-AAED-6254D4A3F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0A2BEE-9B4E-40F2-A92C-38A0C9F8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D702B3-FBEC-4008-8E5B-A95636E1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4DADEA-57DD-46BE-8AE8-D95E88FBF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B0D04-EE03-441C-8FBF-B8FA01A79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7C345DD-57A9-42AB-9D67-F6103E67B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222CE1-89A1-496C-82A9-D554A790D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84B0C-9817-46F0-B12D-5836C7B8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6E866B-99CD-47A9-A73C-5CF1D416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A0D915-9260-4279-ADBA-40F15D6E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93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BA8CFE-48E1-4327-B684-1ED0629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0ABF9D-716F-42DC-A02D-6586A64B2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E3A18B-180D-4A26-96FE-BB98E7311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6A05-008B-4D88-8AD7-CC7EE8F5435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324A58-9612-43B2-8984-C1FF3A028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4C3F5B-BB01-4A4D-AFC5-E5809C8FC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075F-A5C8-4610-8DB5-CF1FBD362D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58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E63C530A-AA5E-4994-A40E-37DA6527A297}"/>
              </a:ext>
            </a:extLst>
          </p:cNvPr>
          <p:cNvGrpSpPr/>
          <p:nvPr/>
        </p:nvGrpSpPr>
        <p:grpSpPr>
          <a:xfrm>
            <a:off x="212695" y="702366"/>
            <a:ext cx="11926295" cy="6098258"/>
            <a:chOff x="225187" y="757642"/>
            <a:chExt cx="11766402" cy="5977693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7A756E55-236D-43A9-8CFD-1DA224B87E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25187" y="883702"/>
              <a:ext cx="10359689" cy="5851633"/>
            </a:xfrm>
            <a:prstGeom prst="rect">
              <a:avLst/>
            </a:prstGeom>
          </p:spPr>
        </p:pic>
        <p:sp>
          <p:nvSpPr>
            <p:cNvPr id="27" name="吹き出し: 四角形 26">
              <a:extLst>
                <a:ext uri="{FF2B5EF4-FFF2-40B4-BE49-F238E27FC236}">
                  <a16:creationId xmlns:a16="http://schemas.microsoft.com/office/drawing/2014/main" id="{19B1FBA0-7362-4739-8F1D-0AF0B7C90E88}"/>
                </a:ext>
              </a:extLst>
            </p:cNvPr>
            <p:cNvSpPr/>
            <p:nvPr/>
          </p:nvSpPr>
          <p:spPr>
            <a:xfrm>
              <a:off x="9528712" y="2625973"/>
              <a:ext cx="2461567" cy="1954341"/>
            </a:xfrm>
            <a:prstGeom prst="wedgeRectCallout">
              <a:avLst>
                <a:gd name="adj1" fmla="val -114513"/>
                <a:gd name="adj2" fmla="val -78715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吹き出し: 角を丸めた四角形 5">
              <a:extLst>
                <a:ext uri="{FF2B5EF4-FFF2-40B4-BE49-F238E27FC236}">
                  <a16:creationId xmlns:a16="http://schemas.microsoft.com/office/drawing/2014/main" id="{3971C8F7-4B34-4718-91C5-220BD6631CC9}"/>
                </a:ext>
              </a:extLst>
            </p:cNvPr>
            <p:cNvSpPr/>
            <p:nvPr/>
          </p:nvSpPr>
          <p:spPr>
            <a:xfrm>
              <a:off x="1967368" y="757642"/>
              <a:ext cx="1690232" cy="1275538"/>
            </a:xfrm>
            <a:prstGeom prst="wedgeRoundRectCallout">
              <a:avLst>
                <a:gd name="adj1" fmla="val -34753"/>
                <a:gd name="adj2" fmla="val 80122"/>
                <a:gd name="adj3" fmla="val 1666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2F0D7BD6-BEBD-491C-BF21-0C0ED440FB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113005" y="872126"/>
              <a:ext cx="1416421" cy="10086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AD08D9E-8B84-4C3E-BE58-C90E19AFDCDE}"/>
                </a:ext>
              </a:extLst>
            </p:cNvPr>
            <p:cNvSpPr/>
            <p:nvPr/>
          </p:nvSpPr>
          <p:spPr>
            <a:xfrm flipV="1">
              <a:off x="1551059" y="2684409"/>
              <a:ext cx="660434" cy="65558"/>
            </a:xfrm>
            <a:custGeom>
              <a:avLst/>
              <a:gdLst>
                <a:gd name="connsiteX0" fmla="*/ 1097280 w 1097280"/>
                <a:gd name="connsiteY0" fmla="*/ 201203 h 201203"/>
                <a:gd name="connsiteX1" fmla="*/ 1014153 w 1097280"/>
                <a:gd name="connsiteY1" fmla="*/ 134701 h 201203"/>
                <a:gd name="connsiteX2" fmla="*/ 914400 w 1097280"/>
                <a:gd name="connsiteY2" fmla="*/ 101450 h 201203"/>
                <a:gd name="connsiteX3" fmla="*/ 814648 w 1097280"/>
                <a:gd name="connsiteY3" fmla="*/ 68199 h 201203"/>
                <a:gd name="connsiteX4" fmla="*/ 764771 w 1097280"/>
                <a:gd name="connsiteY4" fmla="*/ 51573 h 201203"/>
                <a:gd name="connsiteX5" fmla="*/ 581891 w 1097280"/>
                <a:gd name="connsiteY5" fmla="*/ 34948 h 201203"/>
                <a:gd name="connsiteX6" fmla="*/ 332509 w 1097280"/>
                <a:gd name="connsiteY6" fmla="*/ 1697 h 201203"/>
                <a:gd name="connsiteX7" fmla="*/ 0 w 1097280"/>
                <a:gd name="connsiteY7" fmla="*/ 1697 h 201203"/>
                <a:gd name="connsiteX0" fmla="*/ 1097280 w 1097280"/>
                <a:gd name="connsiteY0" fmla="*/ 199507 h 199507"/>
                <a:gd name="connsiteX1" fmla="*/ 1014153 w 1097280"/>
                <a:gd name="connsiteY1" fmla="*/ 133005 h 199507"/>
                <a:gd name="connsiteX2" fmla="*/ 914400 w 1097280"/>
                <a:gd name="connsiteY2" fmla="*/ 99754 h 199507"/>
                <a:gd name="connsiteX3" fmla="*/ 814648 w 1097280"/>
                <a:gd name="connsiteY3" fmla="*/ 66503 h 199507"/>
                <a:gd name="connsiteX4" fmla="*/ 764771 w 1097280"/>
                <a:gd name="connsiteY4" fmla="*/ 49877 h 199507"/>
                <a:gd name="connsiteX5" fmla="*/ 581891 w 1097280"/>
                <a:gd name="connsiteY5" fmla="*/ 33252 h 199507"/>
                <a:gd name="connsiteX6" fmla="*/ 236037 w 1097280"/>
                <a:gd name="connsiteY6" fmla="*/ 163984 h 199507"/>
                <a:gd name="connsiteX7" fmla="*/ 0 w 1097280"/>
                <a:gd name="connsiteY7" fmla="*/ 1 h 199507"/>
                <a:gd name="connsiteX0" fmla="*/ 1070267 w 1070267"/>
                <a:gd name="connsiteY0" fmla="*/ 172483 h 172483"/>
                <a:gd name="connsiteX1" fmla="*/ 987140 w 1070267"/>
                <a:gd name="connsiteY1" fmla="*/ 105981 h 172483"/>
                <a:gd name="connsiteX2" fmla="*/ 887387 w 1070267"/>
                <a:gd name="connsiteY2" fmla="*/ 72730 h 172483"/>
                <a:gd name="connsiteX3" fmla="*/ 787635 w 1070267"/>
                <a:gd name="connsiteY3" fmla="*/ 39479 h 172483"/>
                <a:gd name="connsiteX4" fmla="*/ 737758 w 1070267"/>
                <a:gd name="connsiteY4" fmla="*/ 22853 h 172483"/>
                <a:gd name="connsiteX5" fmla="*/ 554878 w 1070267"/>
                <a:gd name="connsiteY5" fmla="*/ 6228 h 172483"/>
                <a:gd name="connsiteX6" fmla="*/ 209024 w 1070267"/>
                <a:gd name="connsiteY6" fmla="*/ 136960 h 172483"/>
                <a:gd name="connsiteX7" fmla="*/ 0 w 1070267"/>
                <a:gd name="connsiteY7" fmla="*/ 164291 h 172483"/>
                <a:gd name="connsiteX0" fmla="*/ 1070267 w 1070267"/>
                <a:gd name="connsiteY0" fmla="*/ 163330 h 251709"/>
                <a:gd name="connsiteX1" fmla="*/ 987140 w 1070267"/>
                <a:gd name="connsiteY1" fmla="*/ 96828 h 251709"/>
                <a:gd name="connsiteX2" fmla="*/ 887387 w 1070267"/>
                <a:gd name="connsiteY2" fmla="*/ 63577 h 251709"/>
                <a:gd name="connsiteX3" fmla="*/ 787635 w 1070267"/>
                <a:gd name="connsiteY3" fmla="*/ 30326 h 251709"/>
                <a:gd name="connsiteX4" fmla="*/ 737758 w 1070267"/>
                <a:gd name="connsiteY4" fmla="*/ 13700 h 251709"/>
                <a:gd name="connsiteX5" fmla="*/ 512430 w 1070267"/>
                <a:gd name="connsiteY5" fmla="*/ 249887 h 251709"/>
                <a:gd name="connsiteX6" fmla="*/ 209024 w 1070267"/>
                <a:gd name="connsiteY6" fmla="*/ 127807 h 251709"/>
                <a:gd name="connsiteX7" fmla="*/ 0 w 1070267"/>
                <a:gd name="connsiteY7" fmla="*/ 155138 h 251709"/>
                <a:gd name="connsiteX0" fmla="*/ 1070267 w 1070267"/>
                <a:gd name="connsiteY0" fmla="*/ 163330 h 264521"/>
                <a:gd name="connsiteX1" fmla="*/ 987140 w 1070267"/>
                <a:gd name="connsiteY1" fmla="*/ 96828 h 264521"/>
                <a:gd name="connsiteX2" fmla="*/ 887387 w 1070267"/>
                <a:gd name="connsiteY2" fmla="*/ 63577 h 264521"/>
                <a:gd name="connsiteX3" fmla="*/ 787635 w 1070267"/>
                <a:gd name="connsiteY3" fmla="*/ 30326 h 264521"/>
                <a:gd name="connsiteX4" fmla="*/ 737758 w 1070267"/>
                <a:gd name="connsiteY4" fmla="*/ 13700 h 264521"/>
                <a:gd name="connsiteX5" fmla="*/ 512430 w 1070267"/>
                <a:gd name="connsiteY5" fmla="*/ 249887 h 264521"/>
                <a:gd name="connsiteX6" fmla="*/ 209024 w 1070267"/>
                <a:gd name="connsiteY6" fmla="*/ 237130 h 264521"/>
                <a:gd name="connsiteX7" fmla="*/ 0 w 1070267"/>
                <a:gd name="connsiteY7" fmla="*/ 155138 h 264521"/>
                <a:gd name="connsiteX0" fmla="*/ 1070267 w 1070267"/>
                <a:gd name="connsiteY0" fmla="*/ 133087 h 318781"/>
                <a:gd name="connsiteX1" fmla="*/ 987140 w 1070267"/>
                <a:gd name="connsiteY1" fmla="*/ 66585 h 318781"/>
                <a:gd name="connsiteX2" fmla="*/ 887387 w 1070267"/>
                <a:gd name="connsiteY2" fmla="*/ 33334 h 318781"/>
                <a:gd name="connsiteX3" fmla="*/ 787635 w 1070267"/>
                <a:gd name="connsiteY3" fmla="*/ 83 h 318781"/>
                <a:gd name="connsiteX4" fmla="*/ 753193 w 1070267"/>
                <a:gd name="connsiteY4" fmla="*/ 311427 h 318781"/>
                <a:gd name="connsiteX5" fmla="*/ 512430 w 1070267"/>
                <a:gd name="connsiteY5" fmla="*/ 219644 h 318781"/>
                <a:gd name="connsiteX6" fmla="*/ 209024 w 1070267"/>
                <a:gd name="connsiteY6" fmla="*/ 206887 h 318781"/>
                <a:gd name="connsiteX7" fmla="*/ 0 w 1070267"/>
                <a:gd name="connsiteY7" fmla="*/ 124895 h 318781"/>
                <a:gd name="connsiteX0" fmla="*/ 1070267 w 1070267"/>
                <a:gd name="connsiteY0" fmla="*/ 99754 h 285448"/>
                <a:gd name="connsiteX1" fmla="*/ 987140 w 1070267"/>
                <a:gd name="connsiteY1" fmla="*/ 33252 h 285448"/>
                <a:gd name="connsiteX2" fmla="*/ 887387 w 1070267"/>
                <a:gd name="connsiteY2" fmla="*/ 1 h 285448"/>
                <a:gd name="connsiteX3" fmla="*/ 753193 w 1070267"/>
                <a:gd name="connsiteY3" fmla="*/ 278094 h 285448"/>
                <a:gd name="connsiteX4" fmla="*/ 512430 w 1070267"/>
                <a:gd name="connsiteY4" fmla="*/ 186311 h 285448"/>
                <a:gd name="connsiteX5" fmla="*/ 209024 w 1070267"/>
                <a:gd name="connsiteY5" fmla="*/ 173554 h 285448"/>
                <a:gd name="connsiteX6" fmla="*/ 0 w 1070267"/>
                <a:gd name="connsiteY6" fmla="*/ 91562 h 285448"/>
                <a:gd name="connsiteX0" fmla="*/ 1070267 w 1070267"/>
                <a:gd name="connsiteY0" fmla="*/ 73439 h 255925"/>
                <a:gd name="connsiteX1" fmla="*/ 987140 w 1070267"/>
                <a:gd name="connsiteY1" fmla="*/ 6937 h 255925"/>
                <a:gd name="connsiteX2" fmla="*/ 753193 w 1070267"/>
                <a:gd name="connsiteY2" fmla="*/ 251779 h 255925"/>
                <a:gd name="connsiteX3" fmla="*/ 512430 w 1070267"/>
                <a:gd name="connsiteY3" fmla="*/ 159996 h 255925"/>
                <a:gd name="connsiteX4" fmla="*/ 209024 w 1070267"/>
                <a:gd name="connsiteY4" fmla="*/ 147239 h 255925"/>
                <a:gd name="connsiteX5" fmla="*/ 0 w 1070267"/>
                <a:gd name="connsiteY5" fmla="*/ 65247 h 255925"/>
                <a:gd name="connsiteX0" fmla="*/ 1070267 w 1070267"/>
                <a:gd name="connsiteY0" fmla="*/ 8192 h 188110"/>
                <a:gd name="connsiteX1" fmla="*/ 753193 w 1070267"/>
                <a:gd name="connsiteY1" fmla="*/ 186532 h 188110"/>
                <a:gd name="connsiteX2" fmla="*/ 512430 w 1070267"/>
                <a:gd name="connsiteY2" fmla="*/ 94749 h 188110"/>
                <a:gd name="connsiteX3" fmla="*/ 209024 w 1070267"/>
                <a:gd name="connsiteY3" fmla="*/ 81992 h 188110"/>
                <a:gd name="connsiteX4" fmla="*/ 0 w 1070267"/>
                <a:gd name="connsiteY4" fmla="*/ 0 h 18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0267" h="188110">
                  <a:moveTo>
                    <a:pt x="1070267" y="8192"/>
                  </a:moveTo>
                  <a:cubicBezTo>
                    <a:pt x="1004210" y="45346"/>
                    <a:pt x="846166" y="172106"/>
                    <a:pt x="753193" y="186532"/>
                  </a:cubicBezTo>
                  <a:cubicBezTo>
                    <a:pt x="660220" y="200958"/>
                    <a:pt x="603125" y="112172"/>
                    <a:pt x="512430" y="94749"/>
                  </a:cubicBezTo>
                  <a:cubicBezTo>
                    <a:pt x="421735" y="77326"/>
                    <a:pt x="354378" y="87004"/>
                    <a:pt x="209024" y="81992"/>
                  </a:cubicBezTo>
                  <a:cubicBezTo>
                    <a:pt x="98254" y="78172"/>
                    <a:pt x="110836" y="0"/>
                    <a:pt x="0" y="0"/>
                  </a:cubicBezTo>
                </a:path>
              </a:pathLst>
            </a:custGeom>
            <a:noFill/>
            <a:ln w="50800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9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7A6CDB5F-F816-42D2-AF3D-E7D851BDCD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0863" y="4795046"/>
              <a:ext cx="258818" cy="320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E8EEC4D2-36F6-4932-A76B-40D1C71107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926" y="4584891"/>
              <a:ext cx="325789" cy="325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4FD5A804-4F3E-408B-BA01-22E923EA57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263" y="2539606"/>
              <a:ext cx="310500" cy="310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F0ABEAEB-0B4F-40D7-924A-5AE9B85728B3}"/>
                </a:ext>
              </a:extLst>
            </p:cNvPr>
            <p:cNvGrpSpPr/>
            <p:nvPr/>
          </p:nvGrpSpPr>
          <p:grpSpPr>
            <a:xfrm>
              <a:off x="9721455" y="2739674"/>
              <a:ext cx="2243031" cy="1914053"/>
              <a:chOff x="9351724" y="2756998"/>
              <a:chExt cx="2243031" cy="1914053"/>
            </a:xfrm>
          </p:grpSpPr>
          <p:pic>
            <p:nvPicPr>
              <p:cNvPr id="25" name="Picture 12" descr="crtã¢ãã¿ã¼ã§ãã½ã³ã³ãä½¿ãäººã®ã¤ã©ã¹ã">
                <a:extLst>
                  <a:ext uri="{FF2B5EF4-FFF2-40B4-BE49-F238E27FC236}">
                    <a16:creationId xmlns:a16="http://schemas.microsoft.com/office/drawing/2014/main" id="{1E46FEE3-5163-4A83-85F7-49AD25B3BC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351724" y="2756998"/>
                <a:ext cx="2243031" cy="191405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pic>
          <p:pic>
            <p:nvPicPr>
              <p:cNvPr id="1026" name="Picture 2" descr="用水路のイラスト">
                <a:extLst>
                  <a:ext uri="{FF2B5EF4-FFF2-40B4-BE49-F238E27FC236}">
                    <a16:creationId xmlns:a16="http://schemas.microsoft.com/office/drawing/2014/main" id="{E1F8E798-0025-4EB2-A6B5-A4DA043605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7297" y="3000614"/>
                <a:ext cx="951068" cy="9106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pic>
        </p:grpSp>
        <p:pic>
          <p:nvPicPr>
            <p:cNvPr id="1030" name="Picture 6" descr="鹿の飛び出し事故のイラスト">
              <a:extLst>
                <a:ext uri="{FF2B5EF4-FFF2-40B4-BE49-F238E27FC236}">
                  <a16:creationId xmlns:a16="http://schemas.microsoft.com/office/drawing/2014/main" id="{65EB1EE0-442D-4962-B4E6-A9AF6368F34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flipH="1">
              <a:off x="5868818" y="5956295"/>
              <a:ext cx="472797" cy="648225"/>
            </a:xfrm>
            <a:prstGeom prst="snip2DiagRect">
              <a:avLst>
                <a:gd name="adj1" fmla="val 23141"/>
                <a:gd name="adj2" fmla="val 41240"/>
              </a:avLst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89CECB72-8A46-4E6E-8676-9FA88377E60C}"/>
                </a:ext>
              </a:extLst>
            </p:cNvPr>
            <p:cNvSpPr txBox="1"/>
            <p:nvPr/>
          </p:nvSpPr>
          <p:spPr>
            <a:xfrm>
              <a:off x="2289627" y="1716580"/>
              <a:ext cx="1338828" cy="3693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ja-JP" altLang="en-US" dirty="0"/>
                <a:t>水位の監視</a:t>
              </a:r>
              <a:endParaRPr kumimoji="1" lang="ja-JP" altLang="en-US" dirty="0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C037F6E6-CEEB-4C9B-AD9A-6C8BD92036E1}"/>
                </a:ext>
              </a:extLst>
            </p:cNvPr>
            <p:cNvSpPr txBox="1"/>
            <p:nvPr/>
          </p:nvSpPr>
          <p:spPr>
            <a:xfrm>
              <a:off x="7651065" y="3456157"/>
              <a:ext cx="1358829" cy="64633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/>
                <a:t>放水ゲート遠隔操作</a:t>
              </a:r>
              <a:endParaRPr lang="en-US" altLang="ja-JP" dirty="0"/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70EBCF6E-9616-4CC1-BF0D-B7D6FE61B6EB}"/>
                </a:ext>
              </a:extLst>
            </p:cNvPr>
            <p:cNvSpPr txBox="1"/>
            <p:nvPr/>
          </p:nvSpPr>
          <p:spPr>
            <a:xfrm>
              <a:off x="3005885" y="6037535"/>
              <a:ext cx="1338828" cy="64633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/>
                <a:t>放水ゲート</a:t>
              </a:r>
              <a:endParaRPr lang="en-US" altLang="ja-JP" dirty="0"/>
            </a:p>
            <a:p>
              <a:pPr algn="ctr"/>
              <a:r>
                <a:rPr lang="ja-JP" altLang="en-US" dirty="0"/>
                <a:t>遠隔操作</a:t>
              </a:r>
              <a:endParaRPr kumimoji="1" lang="ja-JP" altLang="en-US" dirty="0"/>
            </a:p>
          </p:txBody>
        </p:sp>
        <p:pic>
          <p:nvPicPr>
            <p:cNvPr id="53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4A62209C-C543-43A4-8ABB-347920CBDE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8095" y="2452370"/>
              <a:ext cx="285023" cy="285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3FFE5FF-3E3A-46AB-888B-F6FBA4F3BF39}"/>
                </a:ext>
              </a:extLst>
            </p:cNvPr>
            <p:cNvSpPr txBox="1"/>
            <p:nvPr/>
          </p:nvSpPr>
          <p:spPr>
            <a:xfrm>
              <a:off x="9492681" y="4952632"/>
              <a:ext cx="2498908" cy="175432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dirty="0"/>
                <a:t>水位データ、画像データを受信し、荒天時に放水ゲートを開ける、ため池の水位下げるなどの意思決定と遠隔操作操作を支援</a:t>
              </a:r>
              <a:endParaRPr kumimoji="1" lang="ja-JP" altLang="en-US" dirty="0"/>
            </a:p>
          </p:txBody>
        </p:sp>
        <p:sp>
          <p:nvSpPr>
            <p:cNvPr id="32" name="吹き出し: 四角形 31">
              <a:extLst>
                <a:ext uri="{FF2B5EF4-FFF2-40B4-BE49-F238E27FC236}">
                  <a16:creationId xmlns:a16="http://schemas.microsoft.com/office/drawing/2014/main" id="{E4A243EB-500D-464B-949E-88E06347B7AE}"/>
                </a:ext>
              </a:extLst>
            </p:cNvPr>
            <p:cNvSpPr/>
            <p:nvPr/>
          </p:nvSpPr>
          <p:spPr>
            <a:xfrm>
              <a:off x="8014878" y="4102489"/>
              <a:ext cx="1450548" cy="1251346"/>
            </a:xfrm>
            <a:prstGeom prst="wedgeRectCallout">
              <a:avLst>
                <a:gd name="adj1" fmla="val 77450"/>
                <a:gd name="adj2" fmla="val -6923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シカの出現画像キャッチ、アラート発信</a:t>
              </a:r>
            </a:p>
          </p:txBody>
        </p:sp>
        <p:sp>
          <p:nvSpPr>
            <p:cNvPr id="54" name="吹き出し: 四角形 53">
              <a:extLst>
                <a:ext uri="{FF2B5EF4-FFF2-40B4-BE49-F238E27FC236}">
                  <a16:creationId xmlns:a16="http://schemas.microsoft.com/office/drawing/2014/main" id="{CFE660F4-1027-4AA8-A469-87E3236E0762}"/>
                </a:ext>
              </a:extLst>
            </p:cNvPr>
            <p:cNvSpPr/>
            <p:nvPr/>
          </p:nvSpPr>
          <p:spPr>
            <a:xfrm>
              <a:off x="10443885" y="1716580"/>
              <a:ext cx="1547703" cy="1032746"/>
            </a:xfrm>
            <a:prstGeom prst="wedge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配水の監視と意思決定支援</a:t>
              </a:r>
            </a:p>
          </p:txBody>
        </p:sp>
        <p:sp>
          <p:nvSpPr>
            <p:cNvPr id="55" name="楕円 54">
              <a:extLst>
                <a:ext uri="{FF2B5EF4-FFF2-40B4-BE49-F238E27FC236}">
                  <a16:creationId xmlns:a16="http://schemas.microsoft.com/office/drawing/2014/main" id="{1CC2BF52-AEBE-4964-B839-98E18B3F111E}"/>
                </a:ext>
              </a:extLst>
            </p:cNvPr>
            <p:cNvSpPr/>
            <p:nvPr/>
          </p:nvSpPr>
          <p:spPr>
            <a:xfrm>
              <a:off x="7073710" y="2034105"/>
              <a:ext cx="305855" cy="5667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吹き出し: 四角形 55">
              <a:extLst>
                <a:ext uri="{FF2B5EF4-FFF2-40B4-BE49-F238E27FC236}">
                  <a16:creationId xmlns:a16="http://schemas.microsoft.com/office/drawing/2014/main" id="{D8F9C9A2-140A-42A1-A1DE-B63D187A49D0}"/>
                </a:ext>
              </a:extLst>
            </p:cNvPr>
            <p:cNvSpPr/>
            <p:nvPr/>
          </p:nvSpPr>
          <p:spPr>
            <a:xfrm>
              <a:off x="4925784" y="1113783"/>
              <a:ext cx="1957154" cy="420032"/>
            </a:xfrm>
            <a:prstGeom prst="wedgeRectCallout">
              <a:avLst>
                <a:gd name="adj1" fmla="val 68330"/>
                <a:gd name="adj2" fmla="val 1755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ため池水位監視</a:t>
              </a:r>
            </a:p>
          </p:txBody>
        </p:sp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687B0B4B-2492-4E0D-A954-2C75BCBB3986}"/>
                </a:ext>
              </a:extLst>
            </p:cNvPr>
            <p:cNvGrpSpPr/>
            <p:nvPr/>
          </p:nvGrpSpPr>
          <p:grpSpPr>
            <a:xfrm>
              <a:off x="7744294" y="2618355"/>
              <a:ext cx="244059" cy="253555"/>
              <a:chOff x="5118113" y="2695437"/>
              <a:chExt cx="244059" cy="253555"/>
            </a:xfrm>
          </p:grpSpPr>
          <p:sp>
            <p:nvSpPr>
              <p:cNvPr id="50" name="涙形 49">
                <a:extLst>
                  <a:ext uri="{FF2B5EF4-FFF2-40B4-BE49-F238E27FC236}">
                    <a16:creationId xmlns:a16="http://schemas.microsoft.com/office/drawing/2014/main" id="{1AD933BA-A9DD-4843-A80C-9C7A749EFF15}"/>
                  </a:ext>
                </a:extLst>
              </p:cNvPr>
              <p:cNvSpPr/>
              <p:nvPr/>
            </p:nvSpPr>
            <p:spPr>
              <a:xfrm rot="8198272">
                <a:off x="5118113" y="2695437"/>
                <a:ext cx="244059" cy="253555"/>
              </a:xfrm>
              <a:prstGeom prst="teardrop">
                <a:avLst>
                  <a:gd name="adj" fmla="val 140332"/>
                </a:avLst>
              </a:prstGeom>
              <a:ln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64CDA11E-2C80-4C84-A383-4DDBB11FCF63}"/>
                  </a:ext>
                </a:extLst>
              </p:cNvPr>
              <p:cNvSpPr/>
              <p:nvPr/>
            </p:nvSpPr>
            <p:spPr>
              <a:xfrm>
                <a:off x="5176838" y="2761232"/>
                <a:ext cx="131762" cy="11067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162D5410-8E6D-49D2-A1D9-306AB282F917}"/>
                </a:ext>
              </a:extLst>
            </p:cNvPr>
            <p:cNvGrpSpPr/>
            <p:nvPr/>
          </p:nvGrpSpPr>
          <p:grpSpPr>
            <a:xfrm>
              <a:off x="6883223" y="4232456"/>
              <a:ext cx="244059" cy="253555"/>
              <a:chOff x="5118113" y="2695437"/>
              <a:chExt cx="244059" cy="253555"/>
            </a:xfrm>
          </p:grpSpPr>
          <p:sp>
            <p:nvSpPr>
              <p:cNvPr id="59" name="涙形 58">
                <a:extLst>
                  <a:ext uri="{FF2B5EF4-FFF2-40B4-BE49-F238E27FC236}">
                    <a16:creationId xmlns:a16="http://schemas.microsoft.com/office/drawing/2014/main" id="{0C4A8903-C9AC-43AF-AA11-7045E8014FB8}"/>
                  </a:ext>
                </a:extLst>
              </p:cNvPr>
              <p:cNvSpPr/>
              <p:nvPr/>
            </p:nvSpPr>
            <p:spPr>
              <a:xfrm rot="8198272">
                <a:off x="5118113" y="2695437"/>
                <a:ext cx="244059" cy="253555"/>
              </a:xfrm>
              <a:prstGeom prst="teardrop">
                <a:avLst>
                  <a:gd name="adj" fmla="val 140332"/>
                </a:avLst>
              </a:prstGeom>
              <a:ln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27E4DD9C-65E1-4A97-A858-2DCA772805BA}"/>
                  </a:ext>
                </a:extLst>
              </p:cNvPr>
              <p:cNvSpPr/>
              <p:nvPr/>
            </p:nvSpPr>
            <p:spPr>
              <a:xfrm>
                <a:off x="5176838" y="2761232"/>
                <a:ext cx="131762" cy="11067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27CE9E86-853D-4652-8732-0FF058E78A71}"/>
                </a:ext>
              </a:extLst>
            </p:cNvPr>
            <p:cNvGrpSpPr/>
            <p:nvPr/>
          </p:nvGrpSpPr>
          <p:grpSpPr>
            <a:xfrm>
              <a:off x="4389804" y="5086572"/>
              <a:ext cx="244059" cy="253555"/>
              <a:chOff x="5118113" y="2695437"/>
              <a:chExt cx="244059" cy="253555"/>
            </a:xfrm>
          </p:grpSpPr>
          <p:sp>
            <p:nvSpPr>
              <p:cNvPr id="62" name="涙形 61">
                <a:extLst>
                  <a:ext uri="{FF2B5EF4-FFF2-40B4-BE49-F238E27FC236}">
                    <a16:creationId xmlns:a16="http://schemas.microsoft.com/office/drawing/2014/main" id="{EC8B1746-2F07-46F3-910F-7D2B3158F023}"/>
                  </a:ext>
                </a:extLst>
              </p:cNvPr>
              <p:cNvSpPr/>
              <p:nvPr/>
            </p:nvSpPr>
            <p:spPr>
              <a:xfrm rot="8198272">
                <a:off x="5118113" y="2695437"/>
                <a:ext cx="244059" cy="253555"/>
              </a:xfrm>
              <a:prstGeom prst="teardrop">
                <a:avLst>
                  <a:gd name="adj" fmla="val 140332"/>
                </a:avLst>
              </a:prstGeom>
              <a:ln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7C14A042-FB95-45A3-9D26-613C5ABC3610}"/>
                  </a:ext>
                </a:extLst>
              </p:cNvPr>
              <p:cNvSpPr/>
              <p:nvPr/>
            </p:nvSpPr>
            <p:spPr>
              <a:xfrm>
                <a:off x="5176838" y="2761232"/>
                <a:ext cx="131762" cy="11067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D2AB676F-E735-472A-99CD-28334473E8E1}"/>
                </a:ext>
              </a:extLst>
            </p:cNvPr>
            <p:cNvGrpSpPr/>
            <p:nvPr/>
          </p:nvGrpSpPr>
          <p:grpSpPr>
            <a:xfrm>
              <a:off x="3937013" y="3765099"/>
              <a:ext cx="244059" cy="253555"/>
              <a:chOff x="5118113" y="2695437"/>
              <a:chExt cx="244059" cy="253555"/>
            </a:xfrm>
          </p:grpSpPr>
          <p:sp>
            <p:nvSpPr>
              <p:cNvPr id="65" name="涙形 64">
                <a:extLst>
                  <a:ext uri="{FF2B5EF4-FFF2-40B4-BE49-F238E27FC236}">
                    <a16:creationId xmlns:a16="http://schemas.microsoft.com/office/drawing/2014/main" id="{BAC0CA61-467A-451C-ACE8-944E65376969}"/>
                  </a:ext>
                </a:extLst>
              </p:cNvPr>
              <p:cNvSpPr/>
              <p:nvPr/>
            </p:nvSpPr>
            <p:spPr>
              <a:xfrm rot="8198272">
                <a:off x="5118113" y="2695437"/>
                <a:ext cx="244059" cy="253555"/>
              </a:xfrm>
              <a:prstGeom prst="teardrop">
                <a:avLst>
                  <a:gd name="adj" fmla="val 140332"/>
                </a:avLst>
              </a:prstGeom>
              <a:ln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249B2CA2-042E-40E0-B2F3-81FCE11D51A4}"/>
                  </a:ext>
                </a:extLst>
              </p:cNvPr>
              <p:cNvSpPr/>
              <p:nvPr/>
            </p:nvSpPr>
            <p:spPr>
              <a:xfrm>
                <a:off x="5176838" y="2761232"/>
                <a:ext cx="131762" cy="11067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486B8CB7-E573-4D61-B8CC-ED34A6D34ED4}"/>
                </a:ext>
              </a:extLst>
            </p:cNvPr>
            <p:cNvGrpSpPr/>
            <p:nvPr/>
          </p:nvGrpSpPr>
          <p:grpSpPr>
            <a:xfrm>
              <a:off x="1970865" y="2247462"/>
              <a:ext cx="244059" cy="253555"/>
              <a:chOff x="5118113" y="2695437"/>
              <a:chExt cx="244059" cy="253555"/>
            </a:xfrm>
          </p:grpSpPr>
          <p:sp>
            <p:nvSpPr>
              <p:cNvPr id="68" name="涙形 67">
                <a:extLst>
                  <a:ext uri="{FF2B5EF4-FFF2-40B4-BE49-F238E27FC236}">
                    <a16:creationId xmlns:a16="http://schemas.microsoft.com/office/drawing/2014/main" id="{24E4E261-6DA7-4B7F-8501-814FF715A871}"/>
                  </a:ext>
                </a:extLst>
              </p:cNvPr>
              <p:cNvSpPr/>
              <p:nvPr/>
            </p:nvSpPr>
            <p:spPr>
              <a:xfrm rot="8198272">
                <a:off x="5118113" y="2695437"/>
                <a:ext cx="244059" cy="253555"/>
              </a:xfrm>
              <a:prstGeom prst="teardrop">
                <a:avLst>
                  <a:gd name="adj" fmla="val 140332"/>
                </a:avLst>
              </a:prstGeom>
              <a:ln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413D78FC-C347-466E-AC30-155F643F0287}"/>
                  </a:ext>
                </a:extLst>
              </p:cNvPr>
              <p:cNvSpPr/>
              <p:nvPr/>
            </p:nvSpPr>
            <p:spPr>
              <a:xfrm>
                <a:off x="5176838" y="2761232"/>
                <a:ext cx="131762" cy="11067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0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72D01E0F-5A54-412E-A711-792395D53C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61810" y="2484694"/>
              <a:ext cx="320291" cy="320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平屋の古民家のイラスト">
              <a:extLst>
                <a:ext uri="{FF2B5EF4-FFF2-40B4-BE49-F238E27FC236}">
                  <a16:creationId xmlns:a16="http://schemas.microsoft.com/office/drawing/2014/main" id="{DFEC16C0-786F-40D7-8ADE-B0C1B590BF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0656" y="1789355"/>
              <a:ext cx="685849" cy="52056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1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A7576D06-6D0A-4C12-958C-9349E02200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380" y="2481068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32C77EED-E710-45F3-8DB9-52B431831B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428" y="1561338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1E15F65A-798F-4E75-A5B9-155DD36A6C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76344" y="3545481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BD260695-08C0-47CC-8CF1-E8C60B3127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5252" y="2511430"/>
              <a:ext cx="348574" cy="348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314A3D27-7043-4CB8-A9D4-E79DF5631C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440" y="3997149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稲妻 33">
              <a:extLst>
                <a:ext uri="{FF2B5EF4-FFF2-40B4-BE49-F238E27FC236}">
                  <a16:creationId xmlns:a16="http://schemas.microsoft.com/office/drawing/2014/main" id="{BBFC7C51-A8C5-4694-B3A2-3FC5137E0E18}"/>
                </a:ext>
              </a:extLst>
            </p:cNvPr>
            <p:cNvSpPr/>
            <p:nvPr/>
          </p:nvSpPr>
          <p:spPr>
            <a:xfrm flipH="1">
              <a:off x="6929707" y="5796198"/>
              <a:ext cx="107550" cy="204633"/>
            </a:xfrm>
            <a:prstGeom prst="lightningBol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稲妻 75">
              <a:extLst>
                <a:ext uri="{FF2B5EF4-FFF2-40B4-BE49-F238E27FC236}">
                  <a16:creationId xmlns:a16="http://schemas.microsoft.com/office/drawing/2014/main" id="{6C0941EB-9179-4F22-B780-2BE482A51B77}"/>
                </a:ext>
              </a:extLst>
            </p:cNvPr>
            <p:cNvSpPr/>
            <p:nvPr/>
          </p:nvSpPr>
          <p:spPr>
            <a:xfrm rot="1785209" flipH="1">
              <a:off x="7000043" y="5869275"/>
              <a:ext cx="210124" cy="216349"/>
            </a:xfrm>
            <a:prstGeom prst="lightningBol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7" name="Picture 6" descr="鹿の飛び出し事故のイラスト">
              <a:extLst>
                <a:ext uri="{FF2B5EF4-FFF2-40B4-BE49-F238E27FC236}">
                  <a16:creationId xmlns:a16="http://schemas.microsoft.com/office/drawing/2014/main" id="{215C58CC-7CEC-43DA-BAA4-FEA3958951F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420211" y="5678650"/>
              <a:ext cx="677102" cy="928336"/>
            </a:xfrm>
            <a:prstGeom prst="snip2DiagRect">
              <a:avLst>
                <a:gd name="adj1" fmla="val 23141"/>
                <a:gd name="adj2" fmla="val 41240"/>
              </a:avLst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6" descr="鹿の飛び出し事故のイラスト">
              <a:extLst>
                <a:ext uri="{FF2B5EF4-FFF2-40B4-BE49-F238E27FC236}">
                  <a16:creationId xmlns:a16="http://schemas.microsoft.com/office/drawing/2014/main" id="{35AC2704-7CB9-4F0F-98FD-C96B1E5C878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715933" y="2740273"/>
              <a:ext cx="409360" cy="561250"/>
            </a:xfrm>
            <a:prstGeom prst="snip2DiagRect">
              <a:avLst>
                <a:gd name="adj1" fmla="val 23141"/>
                <a:gd name="adj2" fmla="val 41240"/>
              </a:avLst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6B151A0A-6638-427B-B9C0-6D1EDAB75514}"/>
                </a:ext>
              </a:extLst>
            </p:cNvPr>
            <p:cNvSpPr/>
            <p:nvPr/>
          </p:nvSpPr>
          <p:spPr>
            <a:xfrm>
              <a:off x="5361357" y="5515291"/>
              <a:ext cx="820726" cy="769076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6A297F28-F660-47B3-B94B-AEFE5A3B6D33}"/>
                </a:ext>
              </a:extLst>
            </p:cNvPr>
            <p:cNvSpPr/>
            <p:nvPr/>
          </p:nvSpPr>
          <p:spPr>
            <a:xfrm>
              <a:off x="5048112" y="5270703"/>
              <a:ext cx="1392815" cy="128218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3" name="Picture 2" descr="マイクロフォンのマーク">
              <a:extLst>
                <a:ext uri="{FF2B5EF4-FFF2-40B4-BE49-F238E27FC236}">
                  <a16:creationId xmlns:a16="http://schemas.microsoft.com/office/drawing/2014/main" id="{D9558428-AAFF-4F0E-A01D-FA20F617CB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hq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826754">
              <a:off x="5557268" y="5666425"/>
              <a:ext cx="342886" cy="423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569A7C4C-23F0-4D28-B9DF-FDF674DB762E}"/>
                </a:ext>
              </a:extLst>
            </p:cNvPr>
            <p:cNvSpPr txBox="1"/>
            <p:nvPr/>
          </p:nvSpPr>
          <p:spPr>
            <a:xfrm>
              <a:off x="7218499" y="6184209"/>
              <a:ext cx="1338828" cy="3693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ja-JP" altLang="en-US" dirty="0"/>
                <a:t>シカの監視</a:t>
              </a:r>
              <a:endParaRPr kumimoji="1" lang="ja-JP" altLang="en-US" dirty="0"/>
            </a:p>
          </p:txBody>
        </p:sp>
        <p:pic>
          <p:nvPicPr>
            <p:cNvPr id="72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91D5CAEC-B8E5-4C6F-81DD-2A5FB03AC3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8876" y="5128392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C7CC64EB-F242-43DE-89E8-4C3FCA3F0EFB}"/>
                </a:ext>
              </a:extLst>
            </p:cNvPr>
            <p:cNvSpPr>
              <a:spLocks noChangeAspect="1"/>
            </p:cNvSpPr>
            <p:nvPr/>
          </p:nvSpPr>
          <p:spPr>
            <a:xfrm flipH="1" flipV="1">
              <a:off x="1962897" y="6112209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4CEDFB4A-9AFE-4465-AD1E-0FB84EE5B77B}"/>
                </a:ext>
              </a:extLst>
            </p:cNvPr>
            <p:cNvCxnSpPr>
              <a:cxnSpLocks/>
              <a:stCxn id="42" idx="1"/>
              <a:endCxn id="36" idx="2"/>
            </p:cNvCxnSpPr>
            <p:nvPr/>
          </p:nvCxnSpPr>
          <p:spPr>
            <a:xfrm flipH="1" flipV="1">
              <a:off x="2107912" y="6184209"/>
              <a:ext cx="897973" cy="17649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94AC2C0C-51CE-497D-BAD2-0DFED2E0716D}"/>
                </a:ext>
              </a:extLst>
            </p:cNvPr>
            <p:cNvSpPr>
              <a:spLocks noChangeAspect="1"/>
            </p:cNvSpPr>
            <p:nvPr/>
          </p:nvSpPr>
          <p:spPr>
            <a:xfrm rot="2678024" flipH="1" flipV="1">
              <a:off x="7663337" y="3064676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1B187534-EEC8-4E34-8FF5-262B02CCB51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64791" y="3191600"/>
              <a:ext cx="310499" cy="28112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27840A7B-252B-434B-9204-BA1BDBB4F906}"/>
                </a:ext>
              </a:extLst>
            </p:cNvPr>
            <p:cNvSpPr>
              <a:spLocks noChangeAspect="1"/>
            </p:cNvSpPr>
            <p:nvPr/>
          </p:nvSpPr>
          <p:spPr>
            <a:xfrm flipH="1" flipV="1">
              <a:off x="2619805" y="3571919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楕円 93">
              <a:extLst>
                <a:ext uri="{FF2B5EF4-FFF2-40B4-BE49-F238E27FC236}">
                  <a16:creationId xmlns:a16="http://schemas.microsoft.com/office/drawing/2014/main" id="{C0DF0A94-F8A7-408C-BB72-A836A19C069B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2474790" y="3166078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B1C6ABBB-4975-4B92-B189-FC5D60355E61}"/>
                </a:ext>
              </a:extLst>
            </p:cNvPr>
            <p:cNvSpPr txBox="1"/>
            <p:nvPr/>
          </p:nvSpPr>
          <p:spPr>
            <a:xfrm>
              <a:off x="3353922" y="2379877"/>
              <a:ext cx="1338828" cy="64633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/>
                <a:t>放水ゲート</a:t>
              </a:r>
              <a:endParaRPr lang="en-US" altLang="ja-JP" dirty="0"/>
            </a:p>
            <a:p>
              <a:pPr algn="ctr"/>
              <a:r>
                <a:rPr lang="ja-JP" altLang="en-US" dirty="0"/>
                <a:t>遠隔監視</a:t>
              </a:r>
              <a:endParaRPr kumimoji="1" lang="ja-JP" altLang="en-US" dirty="0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9B49D014-DB98-40AD-A8A6-2D9051568621}"/>
                </a:ext>
              </a:extLst>
            </p:cNvPr>
            <p:cNvSpPr/>
            <p:nvPr/>
          </p:nvSpPr>
          <p:spPr>
            <a:xfrm>
              <a:off x="1743075" y="5861042"/>
              <a:ext cx="1062357" cy="225407"/>
            </a:xfrm>
            <a:custGeom>
              <a:avLst/>
              <a:gdLst>
                <a:gd name="connsiteX0" fmla="*/ 0 w 622300"/>
                <a:gd name="connsiteY0" fmla="*/ 165100 h 165100"/>
                <a:gd name="connsiteX1" fmla="*/ 76200 w 622300"/>
                <a:gd name="connsiteY1" fmla="*/ 76200 h 165100"/>
                <a:gd name="connsiteX2" fmla="*/ 101600 w 622300"/>
                <a:gd name="connsiteY2" fmla="*/ 38100 h 165100"/>
                <a:gd name="connsiteX3" fmla="*/ 139700 w 622300"/>
                <a:gd name="connsiteY3" fmla="*/ 25400 h 165100"/>
                <a:gd name="connsiteX4" fmla="*/ 241300 w 622300"/>
                <a:gd name="connsiteY4" fmla="*/ 0 h 165100"/>
                <a:gd name="connsiteX5" fmla="*/ 292100 w 622300"/>
                <a:gd name="connsiteY5" fmla="*/ 12700 h 165100"/>
                <a:gd name="connsiteX6" fmla="*/ 317500 w 622300"/>
                <a:gd name="connsiteY6" fmla="*/ 88900 h 165100"/>
                <a:gd name="connsiteX7" fmla="*/ 330200 w 622300"/>
                <a:gd name="connsiteY7" fmla="*/ 127000 h 165100"/>
                <a:gd name="connsiteX8" fmla="*/ 368300 w 622300"/>
                <a:gd name="connsiteY8" fmla="*/ 139700 h 165100"/>
                <a:gd name="connsiteX9" fmla="*/ 482600 w 622300"/>
                <a:gd name="connsiteY9" fmla="*/ 114300 h 165100"/>
                <a:gd name="connsiteX10" fmla="*/ 558800 w 622300"/>
                <a:gd name="connsiteY10" fmla="*/ 88900 h 165100"/>
                <a:gd name="connsiteX11" fmla="*/ 596900 w 622300"/>
                <a:gd name="connsiteY11" fmla="*/ 63500 h 165100"/>
                <a:gd name="connsiteX12" fmla="*/ 622300 w 622300"/>
                <a:gd name="connsiteY12" fmla="*/ 0 h 165100"/>
                <a:gd name="connsiteX0" fmla="*/ 0 w 622300"/>
                <a:gd name="connsiteY0" fmla="*/ 165100 h 165100"/>
                <a:gd name="connsiteX1" fmla="*/ 164019 w 622300"/>
                <a:gd name="connsiteY1" fmla="*/ 96348 h 165100"/>
                <a:gd name="connsiteX2" fmla="*/ 101600 w 622300"/>
                <a:gd name="connsiteY2" fmla="*/ 38100 h 165100"/>
                <a:gd name="connsiteX3" fmla="*/ 139700 w 622300"/>
                <a:gd name="connsiteY3" fmla="*/ 25400 h 165100"/>
                <a:gd name="connsiteX4" fmla="*/ 241300 w 622300"/>
                <a:gd name="connsiteY4" fmla="*/ 0 h 165100"/>
                <a:gd name="connsiteX5" fmla="*/ 292100 w 622300"/>
                <a:gd name="connsiteY5" fmla="*/ 12700 h 165100"/>
                <a:gd name="connsiteX6" fmla="*/ 317500 w 622300"/>
                <a:gd name="connsiteY6" fmla="*/ 88900 h 165100"/>
                <a:gd name="connsiteX7" fmla="*/ 330200 w 622300"/>
                <a:gd name="connsiteY7" fmla="*/ 127000 h 165100"/>
                <a:gd name="connsiteX8" fmla="*/ 368300 w 622300"/>
                <a:gd name="connsiteY8" fmla="*/ 139700 h 165100"/>
                <a:gd name="connsiteX9" fmla="*/ 482600 w 622300"/>
                <a:gd name="connsiteY9" fmla="*/ 114300 h 165100"/>
                <a:gd name="connsiteX10" fmla="*/ 558800 w 622300"/>
                <a:gd name="connsiteY10" fmla="*/ 88900 h 165100"/>
                <a:gd name="connsiteX11" fmla="*/ 596900 w 622300"/>
                <a:gd name="connsiteY11" fmla="*/ 63500 h 165100"/>
                <a:gd name="connsiteX12" fmla="*/ 622300 w 622300"/>
                <a:gd name="connsiteY12" fmla="*/ 0 h 165100"/>
                <a:gd name="connsiteX0" fmla="*/ 0 w 622300"/>
                <a:gd name="connsiteY0" fmla="*/ 165100 h 165100"/>
                <a:gd name="connsiteX1" fmla="*/ 164019 w 622300"/>
                <a:gd name="connsiteY1" fmla="*/ 96348 h 165100"/>
                <a:gd name="connsiteX2" fmla="*/ 101600 w 622300"/>
                <a:gd name="connsiteY2" fmla="*/ 38100 h 165100"/>
                <a:gd name="connsiteX3" fmla="*/ 139700 w 622300"/>
                <a:gd name="connsiteY3" fmla="*/ 25400 h 165100"/>
                <a:gd name="connsiteX4" fmla="*/ 241300 w 622300"/>
                <a:gd name="connsiteY4" fmla="*/ 0 h 165100"/>
                <a:gd name="connsiteX5" fmla="*/ 292100 w 622300"/>
                <a:gd name="connsiteY5" fmla="*/ 12700 h 165100"/>
                <a:gd name="connsiteX6" fmla="*/ 317500 w 622300"/>
                <a:gd name="connsiteY6" fmla="*/ 88900 h 165100"/>
                <a:gd name="connsiteX7" fmla="*/ 330200 w 622300"/>
                <a:gd name="connsiteY7" fmla="*/ 127000 h 165100"/>
                <a:gd name="connsiteX8" fmla="*/ 368300 w 622300"/>
                <a:gd name="connsiteY8" fmla="*/ 139700 h 165100"/>
                <a:gd name="connsiteX9" fmla="*/ 482600 w 622300"/>
                <a:gd name="connsiteY9" fmla="*/ 114300 h 165100"/>
                <a:gd name="connsiteX10" fmla="*/ 558800 w 622300"/>
                <a:gd name="connsiteY10" fmla="*/ 88900 h 165100"/>
                <a:gd name="connsiteX11" fmla="*/ 596900 w 622300"/>
                <a:gd name="connsiteY11" fmla="*/ 63500 h 165100"/>
                <a:gd name="connsiteX12" fmla="*/ 622300 w 622300"/>
                <a:gd name="connsiteY12" fmla="*/ 0 h 165100"/>
                <a:gd name="connsiteX0" fmla="*/ 0 w 622300"/>
                <a:gd name="connsiteY0" fmla="*/ 165100 h 165100"/>
                <a:gd name="connsiteX1" fmla="*/ 101600 w 622300"/>
                <a:gd name="connsiteY1" fmla="*/ 38100 h 165100"/>
                <a:gd name="connsiteX2" fmla="*/ 139700 w 622300"/>
                <a:gd name="connsiteY2" fmla="*/ 25400 h 165100"/>
                <a:gd name="connsiteX3" fmla="*/ 241300 w 622300"/>
                <a:gd name="connsiteY3" fmla="*/ 0 h 165100"/>
                <a:gd name="connsiteX4" fmla="*/ 292100 w 622300"/>
                <a:gd name="connsiteY4" fmla="*/ 12700 h 165100"/>
                <a:gd name="connsiteX5" fmla="*/ 317500 w 622300"/>
                <a:gd name="connsiteY5" fmla="*/ 88900 h 165100"/>
                <a:gd name="connsiteX6" fmla="*/ 330200 w 622300"/>
                <a:gd name="connsiteY6" fmla="*/ 127000 h 165100"/>
                <a:gd name="connsiteX7" fmla="*/ 368300 w 622300"/>
                <a:gd name="connsiteY7" fmla="*/ 139700 h 165100"/>
                <a:gd name="connsiteX8" fmla="*/ 482600 w 622300"/>
                <a:gd name="connsiteY8" fmla="*/ 114300 h 165100"/>
                <a:gd name="connsiteX9" fmla="*/ 558800 w 622300"/>
                <a:gd name="connsiteY9" fmla="*/ 88900 h 165100"/>
                <a:gd name="connsiteX10" fmla="*/ 596900 w 622300"/>
                <a:gd name="connsiteY10" fmla="*/ 63500 h 165100"/>
                <a:gd name="connsiteX11" fmla="*/ 622300 w 622300"/>
                <a:gd name="connsiteY11" fmla="*/ 0 h 165100"/>
                <a:gd name="connsiteX0" fmla="*/ 0 w 622300"/>
                <a:gd name="connsiteY0" fmla="*/ 165100 h 165100"/>
                <a:gd name="connsiteX1" fmla="*/ 139700 w 622300"/>
                <a:gd name="connsiteY1" fmla="*/ 25400 h 165100"/>
                <a:gd name="connsiteX2" fmla="*/ 241300 w 622300"/>
                <a:gd name="connsiteY2" fmla="*/ 0 h 165100"/>
                <a:gd name="connsiteX3" fmla="*/ 292100 w 622300"/>
                <a:gd name="connsiteY3" fmla="*/ 12700 h 165100"/>
                <a:gd name="connsiteX4" fmla="*/ 317500 w 622300"/>
                <a:gd name="connsiteY4" fmla="*/ 88900 h 165100"/>
                <a:gd name="connsiteX5" fmla="*/ 330200 w 622300"/>
                <a:gd name="connsiteY5" fmla="*/ 127000 h 165100"/>
                <a:gd name="connsiteX6" fmla="*/ 368300 w 622300"/>
                <a:gd name="connsiteY6" fmla="*/ 139700 h 165100"/>
                <a:gd name="connsiteX7" fmla="*/ 482600 w 622300"/>
                <a:gd name="connsiteY7" fmla="*/ 114300 h 165100"/>
                <a:gd name="connsiteX8" fmla="*/ 558800 w 622300"/>
                <a:gd name="connsiteY8" fmla="*/ 88900 h 165100"/>
                <a:gd name="connsiteX9" fmla="*/ 596900 w 622300"/>
                <a:gd name="connsiteY9" fmla="*/ 63500 h 165100"/>
                <a:gd name="connsiteX10" fmla="*/ 622300 w 622300"/>
                <a:gd name="connsiteY10" fmla="*/ 0 h 165100"/>
                <a:gd name="connsiteX0" fmla="*/ 0 w 622300"/>
                <a:gd name="connsiteY0" fmla="*/ 165100 h 165100"/>
                <a:gd name="connsiteX1" fmla="*/ 241300 w 622300"/>
                <a:gd name="connsiteY1" fmla="*/ 0 h 165100"/>
                <a:gd name="connsiteX2" fmla="*/ 292100 w 622300"/>
                <a:gd name="connsiteY2" fmla="*/ 12700 h 165100"/>
                <a:gd name="connsiteX3" fmla="*/ 317500 w 622300"/>
                <a:gd name="connsiteY3" fmla="*/ 88900 h 165100"/>
                <a:gd name="connsiteX4" fmla="*/ 330200 w 622300"/>
                <a:gd name="connsiteY4" fmla="*/ 127000 h 165100"/>
                <a:gd name="connsiteX5" fmla="*/ 368300 w 622300"/>
                <a:gd name="connsiteY5" fmla="*/ 139700 h 165100"/>
                <a:gd name="connsiteX6" fmla="*/ 482600 w 622300"/>
                <a:gd name="connsiteY6" fmla="*/ 114300 h 165100"/>
                <a:gd name="connsiteX7" fmla="*/ 558800 w 622300"/>
                <a:gd name="connsiteY7" fmla="*/ 88900 h 165100"/>
                <a:gd name="connsiteX8" fmla="*/ 596900 w 622300"/>
                <a:gd name="connsiteY8" fmla="*/ 63500 h 165100"/>
                <a:gd name="connsiteX9" fmla="*/ 622300 w 622300"/>
                <a:gd name="connsiteY9" fmla="*/ 0 h 165100"/>
                <a:gd name="connsiteX0" fmla="*/ 0 w 622300"/>
                <a:gd name="connsiteY0" fmla="*/ 165100 h 165100"/>
                <a:gd name="connsiteX1" fmla="*/ 292100 w 622300"/>
                <a:gd name="connsiteY1" fmla="*/ 12700 h 165100"/>
                <a:gd name="connsiteX2" fmla="*/ 317500 w 622300"/>
                <a:gd name="connsiteY2" fmla="*/ 88900 h 165100"/>
                <a:gd name="connsiteX3" fmla="*/ 330200 w 622300"/>
                <a:gd name="connsiteY3" fmla="*/ 127000 h 165100"/>
                <a:gd name="connsiteX4" fmla="*/ 368300 w 622300"/>
                <a:gd name="connsiteY4" fmla="*/ 139700 h 165100"/>
                <a:gd name="connsiteX5" fmla="*/ 482600 w 622300"/>
                <a:gd name="connsiteY5" fmla="*/ 114300 h 165100"/>
                <a:gd name="connsiteX6" fmla="*/ 558800 w 622300"/>
                <a:gd name="connsiteY6" fmla="*/ 88900 h 165100"/>
                <a:gd name="connsiteX7" fmla="*/ 596900 w 622300"/>
                <a:gd name="connsiteY7" fmla="*/ 63500 h 165100"/>
                <a:gd name="connsiteX8" fmla="*/ 622300 w 622300"/>
                <a:gd name="connsiteY8" fmla="*/ 0 h 165100"/>
                <a:gd name="connsiteX0" fmla="*/ 0 w 622300"/>
                <a:gd name="connsiteY0" fmla="*/ 165100 h 165100"/>
                <a:gd name="connsiteX1" fmla="*/ 317500 w 622300"/>
                <a:gd name="connsiteY1" fmla="*/ 88900 h 165100"/>
                <a:gd name="connsiteX2" fmla="*/ 330200 w 622300"/>
                <a:gd name="connsiteY2" fmla="*/ 127000 h 165100"/>
                <a:gd name="connsiteX3" fmla="*/ 368300 w 622300"/>
                <a:gd name="connsiteY3" fmla="*/ 139700 h 165100"/>
                <a:gd name="connsiteX4" fmla="*/ 482600 w 622300"/>
                <a:gd name="connsiteY4" fmla="*/ 114300 h 165100"/>
                <a:gd name="connsiteX5" fmla="*/ 558800 w 622300"/>
                <a:gd name="connsiteY5" fmla="*/ 88900 h 165100"/>
                <a:gd name="connsiteX6" fmla="*/ 596900 w 622300"/>
                <a:gd name="connsiteY6" fmla="*/ 63500 h 165100"/>
                <a:gd name="connsiteX7" fmla="*/ 622300 w 622300"/>
                <a:gd name="connsiteY7" fmla="*/ 0 h 165100"/>
                <a:gd name="connsiteX0" fmla="*/ 0 w 622300"/>
                <a:gd name="connsiteY0" fmla="*/ 165100 h 165100"/>
                <a:gd name="connsiteX1" fmla="*/ 330200 w 622300"/>
                <a:gd name="connsiteY1" fmla="*/ 127000 h 165100"/>
                <a:gd name="connsiteX2" fmla="*/ 368300 w 622300"/>
                <a:gd name="connsiteY2" fmla="*/ 139700 h 165100"/>
                <a:gd name="connsiteX3" fmla="*/ 482600 w 622300"/>
                <a:gd name="connsiteY3" fmla="*/ 114300 h 165100"/>
                <a:gd name="connsiteX4" fmla="*/ 558800 w 622300"/>
                <a:gd name="connsiteY4" fmla="*/ 88900 h 165100"/>
                <a:gd name="connsiteX5" fmla="*/ 596900 w 622300"/>
                <a:gd name="connsiteY5" fmla="*/ 63500 h 165100"/>
                <a:gd name="connsiteX6" fmla="*/ 622300 w 622300"/>
                <a:gd name="connsiteY6" fmla="*/ 0 h 165100"/>
                <a:gd name="connsiteX0" fmla="*/ 0 w 622300"/>
                <a:gd name="connsiteY0" fmla="*/ 165100 h 165100"/>
                <a:gd name="connsiteX1" fmla="*/ 368300 w 622300"/>
                <a:gd name="connsiteY1" fmla="*/ 139700 h 165100"/>
                <a:gd name="connsiteX2" fmla="*/ 482600 w 622300"/>
                <a:gd name="connsiteY2" fmla="*/ 114300 h 165100"/>
                <a:gd name="connsiteX3" fmla="*/ 558800 w 622300"/>
                <a:gd name="connsiteY3" fmla="*/ 88900 h 165100"/>
                <a:gd name="connsiteX4" fmla="*/ 596900 w 622300"/>
                <a:gd name="connsiteY4" fmla="*/ 63500 h 165100"/>
                <a:gd name="connsiteX5" fmla="*/ 622300 w 622300"/>
                <a:gd name="connsiteY5" fmla="*/ 0 h 165100"/>
                <a:gd name="connsiteX0" fmla="*/ 0 w 622300"/>
                <a:gd name="connsiteY0" fmla="*/ 165100 h 165100"/>
                <a:gd name="connsiteX1" fmla="*/ 482600 w 622300"/>
                <a:gd name="connsiteY1" fmla="*/ 114300 h 165100"/>
                <a:gd name="connsiteX2" fmla="*/ 558800 w 622300"/>
                <a:gd name="connsiteY2" fmla="*/ 88900 h 165100"/>
                <a:gd name="connsiteX3" fmla="*/ 596900 w 622300"/>
                <a:gd name="connsiteY3" fmla="*/ 63500 h 165100"/>
                <a:gd name="connsiteX4" fmla="*/ 622300 w 622300"/>
                <a:gd name="connsiteY4" fmla="*/ 0 h 165100"/>
                <a:gd name="connsiteX0" fmla="*/ 0 w 622300"/>
                <a:gd name="connsiteY0" fmla="*/ 165100 h 165100"/>
                <a:gd name="connsiteX1" fmla="*/ 558800 w 622300"/>
                <a:gd name="connsiteY1" fmla="*/ 88900 h 165100"/>
                <a:gd name="connsiteX2" fmla="*/ 596900 w 622300"/>
                <a:gd name="connsiteY2" fmla="*/ 63500 h 165100"/>
                <a:gd name="connsiteX3" fmla="*/ 622300 w 622300"/>
                <a:gd name="connsiteY3" fmla="*/ 0 h 165100"/>
                <a:gd name="connsiteX0" fmla="*/ 0 w 622300"/>
                <a:gd name="connsiteY0" fmla="*/ 165100 h 165100"/>
                <a:gd name="connsiteX1" fmla="*/ 385303 w 622300"/>
                <a:gd name="connsiteY1" fmla="*/ 133294 h 165100"/>
                <a:gd name="connsiteX2" fmla="*/ 596900 w 622300"/>
                <a:gd name="connsiteY2" fmla="*/ 63500 h 165100"/>
                <a:gd name="connsiteX3" fmla="*/ 622300 w 622300"/>
                <a:gd name="connsiteY3" fmla="*/ 0 h 165100"/>
                <a:gd name="connsiteX0" fmla="*/ 0 w 622300"/>
                <a:gd name="connsiteY0" fmla="*/ 165100 h 282109"/>
                <a:gd name="connsiteX1" fmla="*/ 126903 w 622300"/>
                <a:gd name="connsiteY1" fmla="*/ 282109 h 282109"/>
                <a:gd name="connsiteX2" fmla="*/ 596900 w 622300"/>
                <a:gd name="connsiteY2" fmla="*/ 63500 h 282109"/>
                <a:gd name="connsiteX3" fmla="*/ 622300 w 622300"/>
                <a:gd name="connsiteY3" fmla="*/ 0 h 282109"/>
                <a:gd name="connsiteX0" fmla="*/ 0 w 622300"/>
                <a:gd name="connsiteY0" fmla="*/ 165100 h 282109"/>
                <a:gd name="connsiteX1" fmla="*/ 126903 w 622300"/>
                <a:gd name="connsiteY1" fmla="*/ 282109 h 282109"/>
                <a:gd name="connsiteX2" fmla="*/ 596900 w 622300"/>
                <a:gd name="connsiteY2" fmla="*/ 63500 h 282109"/>
                <a:gd name="connsiteX3" fmla="*/ 622300 w 622300"/>
                <a:gd name="connsiteY3" fmla="*/ 0 h 282109"/>
                <a:gd name="connsiteX0" fmla="*/ 0 w 622300"/>
                <a:gd name="connsiteY0" fmla="*/ 165100 h 288549"/>
                <a:gd name="connsiteX1" fmla="*/ 126903 w 622300"/>
                <a:gd name="connsiteY1" fmla="*/ 282109 h 288549"/>
                <a:gd name="connsiteX2" fmla="*/ 596900 w 622300"/>
                <a:gd name="connsiteY2" fmla="*/ 63500 h 288549"/>
                <a:gd name="connsiteX3" fmla="*/ 622300 w 622300"/>
                <a:gd name="connsiteY3" fmla="*/ 0 h 288549"/>
                <a:gd name="connsiteX0" fmla="*/ 0 w 622300"/>
                <a:gd name="connsiteY0" fmla="*/ 165100 h 287958"/>
                <a:gd name="connsiteX1" fmla="*/ 126903 w 622300"/>
                <a:gd name="connsiteY1" fmla="*/ 282109 h 287958"/>
                <a:gd name="connsiteX2" fmla="*/ 353790 w 622300"/>
                <a:gd name="connsiteY2" fmla="*/ 40854 h 287958"/>
                <a:gd name="connsiteX3" fmla="*/ 622300 w 622300"/>
                <a:gd name="connsiteY3" fmla="*/ 0 h 287958"/>
                <a:gd name="connsiteX0" fmla="*/ 0 w 622300"/>
                <a:gd name="connsiteY0" fmla="*/ 165100 h 287958"/>
                <a:gd name="connsiteX1" fmla="*/ 126903 w 622300"/>
                <a:gd name="connsiteY1" fmla="*/ 282109 h 287958"/>
                <a:gd name="connsiteX2" fmla="*/ 353790 w 622300"/>
                <a:gd name="connsiteY2" fmla="*/ 40854 h 287958"/>
                <a:gd name="connsiteX3" fmla="*/ 622300 w 622300"/>
                <a:gd name="connsiteY3" fmla="*/ 0 h 287958"/>
                <a:gd name="connsiteX0" fmla="*/ 0 w 622300"/>
                <a:gd name="connsiteY0" fmla="*/ 248576 h 367604"/>
                <a:gd name="connsiteX1" fmla="*/ 126903 w 622300"/>
                <a:gd name="connsiteY1" fmla="*/ 365585 h 367604"/>
                <a:gd name="connsiteX2" fmla="*/ 353790 w 622300"/>
                <a:gd name="connsiteY2" fmla="*/ 124330 h 367604"/>
                <a:gd name="connsiteX3" fmla="*/ 622300 w 622300"/>
                <a:gd name="connsiteY3" fmla="*/ 83476 h 367604"/>
                <a:gd name="connsiteX0" fmla="*/ 0 w 622300"/>
                <a:gd name="connsiteY0" fmla="*/ 165100 h 286105"/>
                <a:gd name="connsiteX1" fmla="*/ 126903 w 622300"/>
                <a:gd name="connsiteY1" fmla="*/ 282109 h 286105"/>
                <a:gd name="connsiteX2" fmla="*/ 353790 w 622300"/>
                <a:gd name="connsiteY2" fmla="*/ 40854 h 286105"/>
                <a:gd name="connsiteX3" fmla="*/ 622300 w 622300"/>
                <a:gd name="connsiteY3" fmla="*/ 0 h 286105"/>
                <a:gd name="connsiteX0" fmla="*/ 0 w 622300"/>
                <a:gd name="connsiteY0" fmla="*/ 165100 h 282109"/>
                <a:gd name="connsiteX1" fmla="*/ 126903 w 622300"/>
                <a:gd name="connsiteY1" fmla="*/ 282109 h 282109"/>
                <a:gd name="connsiteX2" fmla="*/ 353790 w 622300"/>
                <a:gd name="connsiteY2" fmla="*/ 40854 h 282109"/>
                <a:gd name="connsiteX3" fmla="*/ 622300 w 622300"/>
                <a:gd name="connsiteY3" fmla="*/ 0 h 282109"/>
                <a:gd name="connsiteX0" fmla="*/ 0 w 622300"/>
                <a:gd name="connsiteY0" fmla="*/ 165100 h 282109"/>
                <a:gd name="connsiteX1" fmla="*/ 126903 w 622300"/>
                <a:gd name="connsiteY1" fmla="*/ 282109 h 282109"/>
                <a:gd name="connsiteX2" fmla="*/ 314037 w 622300"/>
                <a:gd name="connsiteY2" fmla="*/ 27913 h 282109"/>
                <a:gd name="connsiteX3" fmla="*/ 622300 w 622300"/>
                <a:gd name="connsiteY3" fmla="*/ 0 h 282109"/>
                <a:gd name="connsiteX0" fmla="*/ 0 w 622300"/>
                <a:gd name="connsiteY0" fmla="*/ 196882 h 313891"/>
                <a:gd name="connsiteX1" fmla="*/ 126903 w 622300"/>
                <a:gd name="connsiteY1" fmla="*/ 313891 h 313891"/>
                <a:gd name="connsiteX2" fmla="*/ 314037 w 622300"/>
                <a:gd name="connsiteY2" fmla="*/ 59695 h 313891"/>
                <a:gd name="connsiteX3" fmla="*/ 622300 w 622300"/>
                <a:gd name="connsiteY3" fmla="*/ 31782 h 313891"/>
                <a:gd name="connsiteX0" fmla="*/ 0 w 622300"/>
                <a:gd name="connsiteY0" fmla="*/ 165100 h 282109"/>
                <a:gd name="connsiteX1" fmla="*/ 126903 w 622300"/>
                <a:gd name="connsiteY1" fmla="*/ 282109 h 282109"/>
                <a:gd name="connsiteX2" fmla="*/ 439415 w 622300"/>
                <a:gd name="connsiteY2" fmla="*/ 92615 h 282109"/>
                <a:gd name="connsiteX3" fmla="*/ 622300 w 622300"/>
                <a:gd name="connsiteY3" fmla="*/ 0 h 282109"/>
                <a:gd name="connsiteX0" fmla="*/ 0 w 622300"/>
                <a:gd name="connsiteY0" fmla="*/ 223853 h 340862"/>
                <a:gd name="connsiteX1" fmla="*/ 126903 w 622300"/>
                <a:gd name="connsiteY1" fmla="*/ 340862 h 340862"/>
                <a:gd name="connsiteX2" fmla="*/ 439415 w 622300"/>
                <a:gd name="connsiteY2" fmla="*/ 151368 h 340862"/>
                <a:gd name="connsiteX3" fmla="*/ 622300 w 622300"/>
                <a:gd name="connsiteY3" fmla="*/ 58753 h 340862"/>
                <a:gd name="connsiteX0" fmla="*/ 0 w 622300"/>
                <a:gd name="connsiteY0" fmla="*/ 165100 h 282109"/>
                <a:gd name="connsiteX1" fmla="*/ 126903 w 622300"/>
                <a:gd name="connsiteY1" fmla="*/ 282109 h 282109"/>
                <a:gd name="connsiteX2" fmla="*/ 439415 w 622300"/>
                <a:gd name="connsiteY2" fmla="*/ 92615 h 282109"/>
                <a:gd name="connsiteX3" fmla="*/ 622300 w 622300"/>
                <a:gd name="connsiteY3" fmla="*/ 0 h 282109"/>
                <a:gd name="connsiteX0" fmla="*/ 0 w 622300"/>
                <a:gd name="connsiteY0" fmla="*/ 165100 h 282109"/>
                <a:gd name="connsiteX1" fmla="*/ 126903 w 622300"/>
                <a:gd name="connsiteY1" fmla="*/ 282109 h 282109"/>
                <a:gd name="connsiteX2" fmla="*/ 410364 w 622300"/>
                <a:gd name="connsiteY2" fmla="*/ 154082 h 282109"/>
                <a:gd name="connsiteX3" fmla="*/ 622300 w 622300"/>
                <a:gd name="connsiteY3" fmla="*/ 0 h 282109"/>
                <a:gd name="connsiteX0" fmla="*/ 0 w 622300"/>
                <a:gd name="connsiteY0" fmla="*/ 165100 h 282109"/>
                <a:gd name="connsiteX1" fmla="*/ 126903 w 622300"/>
                <a:gd name="connsiteY1" fmla="*/ 282109 h 282109"/>
                <a:gd name="connsiteX2" fmla="*/ 410364 w 622300"/>
                <a:gd name="connsiteY2" fmla="*/ 154082 h 282109"/>
                <a:gd name="connsiteX3" fmla="*/ 622300 w 622300"/>
                <a:gd name="connsiteY3" fmla="*/ 0 h 282109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410364 w 622300"/>
                <a:gd name="connsiteY2" fmla="*/ 170257 h 298284"/>
                <a:gd name="connsiteX3" fmla="*/ 622300 w 622300"/>
                <a:gd name="connsiteY3" fmla="*/ 0 h 298284"/>
                <a:gd name="connsiteX0" fmla="*/ 0 w 622300"/>
                <a:gd name="connsiteY0" fmla="*/ 181881 h 298890"/>
                <a:gd name="connsiteX1" fmla="*/ 126903 w 622300"/>
                <a:gd name="connsiteY1" fmla="*/ 298890 h 298890"/>
                <a:gd name="connsiteX2" fmla="*/ 355320 w 622300"/>
                <a:gd name="connsiteY2" fmla="*/ 18813 h 298890"/>
                <a:gd name="connsiteX3" fmla="*/ 622300 w 622300"/>
                <a:gd name="connsiteY3" fmla="*/ 606 h 298890"/>
                <a:gd name="connsiteX0" fmla="*/ 0 w 622300"/>
                <a:gd name="connsiteY0" fmla="*/ 383756 h 500765"/>
                <a:gd name="connsiteX1" fmla="*/ 126903 w 622300"/>
                <a:gd name="connsiteY1" fmla="*/ 500765 h 500765"/>
                <a:gd name="connsiteX2" fmla="*/ 355320 w 622300"/>
                <a:gd name="connsiteY2" fmla="*/ 220688 h 500765"/>
                <a:gd name="connsiteX3" fmla="*/ 622300 w 622300"/>
                <a:gd name="connsiteY3" fmla="*/ 202481 h 500765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355320 w 622300"/>
                <a:gd name="connsiteY2" fmla="*/ 18207 h 298284"/>
                <a:gd name="connsiteX3" fmla="*/ 622300 w 622300"/>
                <a:gd name="connsiteY3" fmla="*/ 0 h 298284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355320 w 622300"/>
                <a:gd name="connsiteY2" fmla="*/ 18207 h 298284"/>
                <a:gd name="connsiteX3" fmla="*/ 622300 w 622300"/>
                <a:gd name="connsiteY3" fmla="*/ 0 h 298284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355320 w 622300"/>
                <a:gd name="connsiteY2" fmla="*/ 18207 h 298284"/>
                <a:gd name="connsiteX3" fmla="*/ 622300 w 622300"/>
                <a:gd name="connsiteY3" fmla="*/ 0 h 298284"/>
                <a:gd name="connsiteX0" fmla="*/ 0 w 622300"/>
                <a:gd name="connsiteY0" fmla="*/ 192249 h 313624"/>
                <a:gd name="connsiteX1" fmla="*/ 126903 w 622300"/>
                <a:gd name="connsiteY1" fmla="*/ 309258 h 313624"/>
                <a:gd name="connsiteX2" fmla="*/ 355320 w 622300"/>
                <a:gd name="connsiteY2" fmla="*/ 29181 h 313624"/>
                <a:gd name="connsiteX3" fmla="*/ 622300 w 622300"/>
                <a:gd name="connsiteY3" fmla="*/ 10974 h 313624"/>
                <a:gd name="connsiteX0" fmla="*/ 0 w 622300"/>
                <a:gd name="connsiteY0" fmla="*/ 190136 h 307145"/>
                <a:gd name="connsiteX1" fmla="*/ 126903 w 622300"/>
                <a:gd name="connsiteY1" fmla="*/ 307145 h 307145"/>
                <a:gd name="connsiteX2" fmla="*/ 355320 w 622300"/>
                <a:gd name="connsiteY2" fmla="*/ 27068 h 307145"/>
                <a:gd name="connsiteX3" fmla="*/ 622300 w 622300"/>
                <a:gd name="connsiteY3" fmla="*/ 8861 h 307145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411893 w 622300"/>
                <a:gd name="connsiteY2" fmla="*/ 86144 h 298284"/>
                <a:gd name="connsiteX3" fmla="*/ 622300 w 622300"/>
                <a:gd name="connsiteY3" fmla="*/ 0 h 298284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411893 w 622300"/>
                <a:gd name="connsiteY2" fmla="*/ 86144 h 298284"/>
                <a:gd name="connsiteX3" fmla="*/ 515270 w 622300"/>
                <a:gd name="connsiteY3" fmla="*/ 207047 h 298284"/>
                <a:gd name="connsiteX4" fmla="*/ 622300 w 622300"/>
                <a:gd name="connsiteY4" fmla="*/ 0 h 298284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346147 w 622300"/>
                <a:gd name="connsiteY2" fmla="*/ 69967 h 298284"/>
                <a:gd name="connsiteX3" fmla="*/ 515270 w 622300"/>
                <a:gd name="connsiteY3" fmla="*/ 207047 h 298284"/>
                <a:gd name="connsiteX4" fmla="*/ 622300 w 622300"/>
                <a:gd name="connsiteY4" fmla="*/ 0 h 298284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346147 w 622300"/>
                <a:gd name="connsiteY2" fmla="*/ 69967 h 298284"/>
                <a:gd name="connsiteX3" fmla="*/ 515270 w 622300"/>
                <a:gd name="connsiteY3" fmla="*/ 207047 h 298284"/>
                <a:gd name="connsiteX4" fmla="*/ 622300 w 622300"/>
                <a:gd name="connsiteY4" fmla="*/ 0 h 298284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387429 w 622300"/>
                <a:gd name="connsiteY2" fmla="*/ 69967 h 298284"/>
                <a:gd name="connsiteX3" fmla="*/ 515270 w 622300"/>
                <a:gd name="connsiteY3" fmla="*/ 207047 h 298284"/>
                <a:gd name="connsiteX4" fmla="*/ 622300 w 622300"/>
                <a:gd name="connsiteY4" fmla="*/ 0 h 298284"/>
                <a:gd name="connsiteX0" fmla="*/ 0 w 622300"/>
                <a:gd name="connsiteY0" fmla="*/ 181275 h 324075"/>
                <a:gd name="connsiteX1" fmla="*/ 126903 w 622300"/>
                <a:gd name="connsiteY1" fmla="*/ 298284 h 324075"/>
                <a:gd name="connsiteX2" fmla="*/ 387429 w 622300"/>
                <a:gd name="connsiteY2" fmla="*/ 69967 h 324075"/>
                <a:gd name="connsiteX3" fmla="*/ 451053 w 622300"/>
                <a:gd name="connsiteY3" fmla="*/ 323510 h 324075"/>
                <a:gd name="connsiteX4" fmla="*/ 622300 w 622300"/>
                <a:gd name="connsiteY4" fmla="*/ 0 h 324075"/>
                <a:gd name="connsiteX0" fmla="*/ 0 w 622300"/>
                <a:gd name="connsiteY0" fmla="*/ 181275 h 323997"/>
                <a:gd name="connsiteX1" fmla="*/ 126903 w 622300"/>
                <a:gd name="connsiteY1" fmla="*/ 298284 h 323997"/>
                <a:gd name="connsiteX2" fmla="*/ 320475 w 622300"/>
                <a:gd name="connsiteY2" fmla="*/ 25851 h 323997"/>
                <a:gd name="connsiteX3" fmla="*/ 451053 w 622300"/>
                <a:gd name="connsiteY3" fmla="*/ 323510 h 323997"/>
                <a:gd name="connsiteX4" fmla="*/ 622300 w 622300"/>
                <a:gd name="connsiteY4" fmla="*/ 0 h 323997"/>
                <a:gd name="connsiteX0" fmla="*/ 0 w 622300"/>
                <a:gd name="connsiteY0" fmla="*/ 181275 h 298284"/>
                <a:gd name="connsiteX1" fmla="*/ 126903 w 622300"/>
                <a:gd name="connsiteY1" fmla="*/ 298284 h 298284"/>
                <a:gd name="connsiteX2" fmla="*/ 320475 w 622300"/>
                <a:gd name="connsiteY2" fmla="*/ 25851 h 298284"/>
                <a:gd name="connsiteX3" fmla="*/ 483134 w 622300"/>
                <a:gd name="connsiteY3" fmla="*/ 225824 h 298284"/>
                <a:gd name="connsiteX4" fmla="*/ 622300 w 622300"/>
                <a:gd name="connsiteY4" fmla="*/ 0 h 29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298284">
                  <a:moveTo>
                    <a:pt x="0" y="181275"/>
                  </a:moveTo>
                  <a:cubicBezTo>
                    <a:pt x="42301" y="220278"/>
                    <a:pt x="37203" y="252810"/>
                    <a:pt x="126903" y="298284"/>
                  </a:cubicBezTo>
                  <a:cubicBezTo>
                    <a:pt x="191830" y="261001"/>
                    <a:pt x="261103" y="37928"/>
                    <a:pt x="320475" y="25851"/>
                  </a:cubicBezTo>
                  <a:cubicBezTo>
                    <a:pt x="379847" y="13774"/>
                    <a:pt x="448066" y="240181"/>
                    <a:pt x="483134" y="225824"/>
                  </a:cubicBezTo>
                  <a:cubicBezTo>
                    <a:pt x="518202" y="211467"/>
                    <a:pt x="604462" y="34508"/>
                    <a:pt x="622300" y="0"/>
                  </a:cubicBezTo>
                </a:path>
              </a:pathLst>
            </a:custGeom>
            <a:ln w="508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1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4131AB2B-AAC1-4E20-9897-A77F290EAB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9098" y="5792827"/>
              <a:ext cx="463382" cy="463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" name="楕円 102">
              <a:extLst>
                <a:ext uri="{FF2B5EF4-FFF2-40B4-BE49-F238E27FC236}">
                  <a16:creationId xmlns:a16="http://schemas.microsoft.com/office/drawing/2014/main" id="{3E0A4F25-6C3F-422D-8DB8-03529B27D213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9320411" y="2248969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楕円 103">
              <a:extLst>
                <a:ext uri="{FF2B5EF4-FFF2-40B4-BE49-F238E27FC236}">
                  <a16:creationId xmlns:a16="http://schemas.microsoft.com/office/drawing/2014/main" id="{FC402A80-99F4-412C-BA16-DA9E64B44AC5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5192873" y="5245307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楕円 104">
              <a:extLst>
                <a:ext uri="{FF2B5EF4-FFF2-40B4-BE49-F238E27FC236}">
                  <a16:creationId xmlns:a16="http://schemas.microsoft.com/office/drawing/2014/main" id="{5EC54D04-193A-4501-A1DA-21F6D4F97969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650922" y="2818936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楕円 105">
              <a:extLst>
                <a:ext uri="{FF2B5EF4-FFF2-40B4-BE49-F238E27FC236}">
                  <a16:creationId xmlns:a16="http://schemas.microsoft.com/office/drawing/2014/main" id="{DC02B95D-E678-47EA-98BB-36FE970DCB07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4079837" y="4132046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楕円 106">
              <a:extLst>
                <a:ext uri="{FF2B5EF4-FFF2-40B4-BE49-F238E27FC236}">
                  <a16:creationId xmlns:a16="http://schemas.microsoft.com/office/drawing/2014/main" id="{8FFD28BA-37B9-4B84-AC04-7F928D4C94B3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2367759" y="2674723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8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2E8E0F19-133D-48D1-824B-3EAAF2E813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71017" y="2532512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7084A3BA-B8BC-423A-B857-9B287A1819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1039" y="3480186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18" descr="ç£è¦ã«ã¡ã©ã»é²ç¯ã«ã¡ã©ã®ã¤ã©ã¹ã">
              <a:extLst>
                <a:ext uri="{FF2B5EF4-FFF2-40B4-BE49-F238E27FC236}">
                  <a16:creationId xmlns:a16="http://schemas.microsoft.com/office/drawing/2014/main" id="{14008733-DC86-41F3-8E9C-624C38499E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575" y="3067126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D6138EDA-D592-46E0-B1C2-2E9861D4AF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100" y="3616582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6EA979EC-A6A5-45AA-8523-2E899C7713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3339" y="2389571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3D65A094-EA7F-4629-A9EC-F8D571F149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6323" y="2958040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FFFF131E-14A6-446D-8D0D-4871C1B8BE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6825" y="3202185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https://2.bp.blogspot.com/-Pz6GBclm23s/XG_PWG8Rz8I/AAAAAAABRuo/UweXg6uLXjE4cCiWU6RoWNDUlnfvgbdEACLcBGAs/s800/beacon_denpa_hasshinki.png">
              <a:extLst>
                <a:ext uri="{FF2B5EF4-FFF2-40B4-BE49-F238E27FC236}">
                  <a16:creationId xmlns:a16="http://schemas.microsoft.com/office/drawing/2014/main" id="{2A6AB62A-2535-4AB4-847B-6F0E377DF3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7634" y="4232567"/>
              <a:ext cx="341060" cy="34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6" name="楕円 115">
              <a:extLst>
                <a:ext uri="{FF2B5EF4-FFF2-40B4-BE49-F238E27FC236}">
                  <a16:creationId xmlns:a16="http://schemas.microsoft.com/office/drawing/2014/main" id="{CF4DD9D6-9922-451A-94D0-972D29DB6E24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7218499" y="3415028"/>
              <a:ext cx="145015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751F1555-320C-4473-AEBF-00813033B01B}"/>
                </a:ext>
              </a:extLst>
            </p:cNvPr>
            <p:cNvSpPr txBox="1"/>
            <p:nvPr/>
          </p:nvSpPr>
          <p:spPr>
            <a:xfrm>
              <a:off x="9492681" y="4295611"/>
              <a:ext cx="2498908" cy="6463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立梅用水土地改良区・</a:t>
              </a:r>
              <a:endParaRPr kumimoji="1" lang="en-US" altLang="ja-JP" dirty="0"/>
            </a:p>
            <a:p>
              <a:r>
                <a:rPr kumimoji="1" lang="ja-JP" altLang="en-US" dirty="0"/>
                <a:t>ふるさと屋 事務所</a:t>
              </a:r>
            </a:p>
          </p:txBody>
        </p:sp>
      </p:grp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1853B339-1633-43FE-BDF3-D5A5AA835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583" y="60101"/>
            <a:ext cx="10726503" cy="783632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+mn-lt"/>
              </a:rPr>
              <a:t>開発・実証する技術のイメージ</a:t>
            </a:r>
          </a:p>
        </p:txBody>
      </p:sp>
    </p:spTree>
    <p:extLst>
      <p:ext uri="{BB962C8B-B14F-4D97-AF65-F5344CB8AC3E}">
        <p14:creationId xmlns:p14="http://schemas.microsoft.com/office/powerpoint/2010/main" val="35842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4EFB3-7C19-4622-9AC7-C3E1B0982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17016"/>
            <a:ext cx="10515600" cy="901818"/>
          </a:xfrm>
        </p:spPr>
        <p:txBody>
          <a:bodyPr/>
          <a:lstStyle/>
          <a:p>
            <a:r>
              <a:rPr kumimoji="1" lang="ja-JP" altLang="en-US" dirty="0"/>
              <a:t>試験の内容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1E6EC34C-0877-4240-A3C6-398AD8023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616974"/>
              </p:ext>
            </p:extLst>
          </p:nvPr>
        </p:nvGraphicFramePr>
        <p:xfrm>
          <a:off x="710648" y="741958"/>
          <a:ext cx="10770704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42">
                  <a:extLst>
                    <a:ext uri="{9D8B030D-6E8A-4147-A177-3AD203B41FA5}">
                      <a16:colId xmlns:a16="http://schemas.microsoft.com/office/drawing/2014/main" val="101458647"/>
                    </a:ext>
                  </a:extLst>
                </a:gridCol>
                <a:gridCol w="5388747">
                  <a:extLst>
                    <a:ext uri="{9D8B030D-6E8A-4147-A177-3AD203B41FA5}">
                      <a16:colId xmlns:a16="http://schemas.microsoft.com/office/drawing/2014/main" val="418775294"/>
                    </a:ext>
                  </a:extLst>
                </a:gridCol>
                <a:gridCol w="4218015">
                  <a:extLst>
                    <a:ext uri="{9D8B030D-6E8A-4147-A177-3AD203B41FA5}">
                      <a16:colId xmlns:a16="http://schemas.microsoft.com/office/drawing/2014/main" val="194326550"/>
                    </a:ext>
                  </a:extLst>
                </a:gridCol>
              </a:tblGrid>
              <a:tr h="357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技術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試験の内容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場所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91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情報通信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dirty="0"/>
                        <a:t>光ファイバ回線を使った試験（</a:t>
                      </a:r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カ所）</a:t>
                      </a:r>
                      <a:endParaRPr kumimoji="1" lang="en-US" altLang="ja-JP" dirty="0"/>
                    </a:p>
                    <a:p>
                      <a:pPr marL="742950" lvl="2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カメラによる水位監視、放水ゲート監視</a:t>
                      </a:r>
                      <a:endParaRPr kumimoji="1" lang="en-US" altLang="ja-JP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2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獣の動向監視</a:t>
                      </a:r>
                      <a:endParaRPr kumimoji="1" lang="en-US" altLang="ja-JP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2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kumimoji="1" lang="en-US" altLang="ja-JP" u="none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8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Wi-Fi</a:t>
                      </a:r>
                      <a:r>
                        <a:rPr kumimoji="1" lang="ja-JP" altLang="en-US" sz="18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（各地区）・</a:t>
                      </a:r>
                      <a:r>
                        <a:rPr kumimoji="1" lang="en-US" altLang="ja-JP" sz="18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LPWA</a:t>
                      </a:r>
                      <a:r>
                        <a:rPr kumimoji="1" lang="ja-JP" altLang="en-US" sz="18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8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8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カ所）無線通信試験</a:t>
                      </a:r>
                      <a:endParaRPr kumimoji="1" lang="en-US" altLang="ja-JP" sz="18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2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カメラによる水位監視、放水ゲート監視</a:t>
                      </a:r>
                      <a:endParaRPr kumimoji="1" lang="en-US" altLang="ja-JP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2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獣の動向監視</a:t>
                      </a:r>
                      <a:endParaRPr kumimoji="1" lang="en-US" altLang="ja-JP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dirty="0"/>
                        <a:t>光回線の試験地区</a:t>
                      </a:r>
                      <a:endParaRPr kumimoji="1" lang="en-US" altLang="ja-JP" dirty="0"/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五郎兵衛ゲート（光の延伸）</a:t>
                      </a:r>
                      <a:endParaRPr kumimoji="1" lang="en-US" altLang="ja-JP" dirty="0"/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朝柄大谷ゲート（既設利用）</a:t>
                      </a:r>
                      <a:endParaRPr kumimoji="1" lang="en-US" altLang="ja-JP" dirty="0"/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dirty="0"/>
                        <a:t>Wi-Fi</a:t>
                      </a:r>
                      <a:r>
                        <a:rPr kumimoji="1" lang="ja-JP" altLang="en-US" dirty="0"/>
                        <a:t>試験地区</a:t>
                      </a:r>
                      <a:endParaRPr kumimoji="1" lang="en-US" altLang="ja-JP" dirty="0"/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上記以外の各地区のゲート</a:t>
                      </a:r>
                      <a:endParaRPr kumimoji="1" lang="en-US" altLang="ja-JP" dirty="0"/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水位計設置場所</a:t>
                      </a:r>
                      <a:endParaRPr kumimoji="1" lang="en-US" altLang="ja-JP" dirty="0"/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dirty="0"/>
                        <a:t>LPWA</a:t>
                      </a:r>
                      <a:r>
                        <a:rPr kumimoji="1" lang="ja-JP" altLang="en-US" dirty="0"/>
                        <a:t>試験</a:t>
                      </a:r>
                      <a:endParaRPr kumimoji="1" lang="en-US" altLang="ja-JP" dirty="0"/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朝柄大谷ゲート、ゆめ工房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065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治水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放水ゲートの遠隔監視と一部遠隔自動化試験</a:t>
                      </a:r>
                      <a:endParaRPr kumimoji="1" lang="en-US" altLang="ja-JP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ゲートへ付近へのカメラ設置による監視</a:t>
                      </a:r>
                      <a:endParaRPr kumimoji="1" lang="en-US" altLang="ja-JP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一部ゲートは遠隔自動化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機器の設置</a:t>
                      </a:r>
                      <a:endParaRPr kumimoji="1" lang="en-US" altLang="ja-JP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朝柄大谷ゲート、鳴谷ゲートは遠隔自動化の外付け機器装着</a:t>
                      </a:r>
                      <a:endParaRPr kumimoji="1" lang="en-US" altLang="ja-JP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上記以外の主な放水ゲート付近へのカメラの設置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9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利水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水位の監視試験</a:t>
                      </a:r>
                      <a:endParaRPr kumimoji="1" lang="en-US" altLang="ja-JP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水位計による観測、カメラによる監視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既設の水位計のデータ転送自動化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カメラ設置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185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獣害対策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獣捕獲を知らせるアラート試験</a:t>
                      </a:r>
                      <a:endParaRPr kumimoji="1" lang="en-US" altLang="ja-JP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ワナに獣がかかった場合に知らせる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雄シカの鳴き声で動向を把握する試験</a:t>
                      </a:r>
                      <a:endParaRPr kumimoji="1" lang="en-US" altLang="ja-JP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繁殖期鳴き声をキャッチし行動範囲特定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獣捕獲アラート試験</a:t>
                      </a:r>
                      <a:endParaRPr kumimoji="1" lang="en-US" altLang="ja-JP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波多瀬地区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マイクロフォン試験</a:t>
                      </a:r>
                      <a:endParaRPr kumimoji="1" lang="en-US" altLang="ja-JP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dirty="0"/>
                        <a:t>受益地区内の数カ所で実施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328713"/>
                  </a:ext>
                </a:extLst>
              </a:tr>
            </a:tbl>
          </a:graphicData>
        </a:graphic>
      </p:graphicFrame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A7F8B21-CC2C-4706-B4BC-E7FD3189CDB1}"/>
              </a:ext>
            </a:extLst>
          </p:cNvPr>
          <p:cNvSpPr/>
          <p:nvPr/>
        </p:nvSpPr>
        <p:spPr>
          <a:xfrm>
            <a:off x="1007244" y="2024132"/>
            <a:ext cx="622300" cy="165100"/>
          </a:xfrm>
          <a:custGeom>
            <a:avLst/>
            <a:gdLst>
              <a:gd name="connsiteX0" fmla="*/ 0 w 622300"/>
              <a:gd name="connsiteY0" fmla="*/ 165100 h 165100"/>
              <a:gd name="connsiteX1" fmla="*/ 76200 w 622300"/>
              <a:gd name="connsiteY1" fmla="*/ 76200 h 165100"/>
              <a:gd name="connsiteX2" fmla="*/ 101600 w 622300"/>
              <a:gd name="connsiteY2" fmla="*/ 38100 h 165100"/>
              <a:gd name="connsiteX3" fmla="*/ 139700 w 622300"/>
              <a:gd name="connsiteY3" fmla="*/ 25400 h 165100"/>
              <a:gd name="connsiteX4" fmla="*/ 241300 w 622300"/>
              <a:gd name="connsiteY4" fmla="*/ 0 h 165100"/>
              <a:gd name="connsiteX5" fmla="*/ 292100 w 622300"/>
              <a:gd name="connsiteY5" fmla="*/ 12700 h 165100"/>
              <a:gd name="connsiteX6" fmla="*/ 317500 w 622300"/>
              <a:gd name="connsiteY6" fmla="*/ 88900 h 165100"/>
              <a:gd name="connsiteX7" fmla="*/ 330200 w 622300"/>
              <a:gd name="connsiteY7" fmla="*/ 127000 h 165100"/>
              <a:gd name="connsiteX8" fmla="*/ 368300 w 622300"/>
              <a:gd name="connsiteY8" fmla="*/ 139700 h 165100"/>
              <a:gd name="connsiteX9" fmla="*/ 482600 w 622300"/>
              <a:gd name="connsiteY9" fmla="*/ 114300 h 165100"/>
              <a:gd name="connsiteX10" fmla="*/ 558800 w 622300"/>
              <a:gd name="connsiteY10" fmla="*/ 88900 h 165100"/>
              <a:gd name="connsiteX11" fmla="*/ 596900 w 622300"/>
              <a:gd name="connsiteY11" fmla="*/ 63500 h 165100"/>
              <a:gd name="connsiteX12" fmla="*/ 622300 w 622300"/>
              <a:gd name="connsiteY12" fmla="*/ 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2300" h="165100">
                <a:moveTo>
                  <a:pt x="0" y="165100"/>
                </a:moveTo>
                <a:cubicBezTo>
                  <a:pt x="93369" y="9486"/>
                  <a:pt x="-11758" y="164158"/>
                  <a:pt x="76200" y="76200"/>
                </a:cubicBezTo>
                <a:cubicBezTo>
                  <a:pt x="86993" y="65407"/>
                  <a:pt x="89681" y="47635"/>
                  <a:pt x="101600" y="38100"/>
                </a:cubicBezTo>
                <a:cubicBezTo>
                  <a:pt x="112053" y="29737"/>
                  <a:pt x="126713" y="28647"/>
                  <a:pt x="139700" y="25400"/>
                </a:cubicBezTo>
                <a:lnTo>
                  <a:pt x="241300" y="0"/>
                </a:lnTo>
                <a:cubicBezTo>
                  <a:pt x="258233" y="4233"/>
                  <a:pt x="280741" y="-552"/>
                  <a:pt x="292100" y="12700"/>
                </a:cubicBezTo>
                <a:cubicBezTo>
                  <a:pt x="309524" y="33028"/>
                  <a:pt x="309033" y="63500"/>
                  <a:pt x="317500" y="88900"/>
                </a:cubicBezTo>
                <a:cubicBezTo>
                  <a:pt x="321733" y="101600"/>
                  <a:pt x="317500" y="122767"/>
                  <a:pt x="330200" y="127000"/>
                </a:cubicBezTo>
                <a:lnTo>
                  <a:pt x="368300" y="139700"/>
                </a:lnTo>
                <a:cubicBezTo>
                  <a:pt x="404554" y="132449"/>
                  <a:pt x="446729" y="125061"/>
                  <a:pt x="482600" y="114300"/>
                </a:cubicBezTo>
                <a:cubicBezTo>
                  <a:pt x="508245" y="106607"/>
                  <a:pt x="536523" y="103752"/>
                  <a:pt x="558800" y="88900"/>
                </a:cubicBezTo>
                <a:lnTo>
                  <a:pt x="596900" y="63500"/>
                </a:lnTo>
                <a:cubicBezTo>
                  <a:pt x="612593" y="16420"/>
                  <a:pt x="603613" y="37374"/>
                  <a:pt x="622300" y="0"/>
                </a:cubicBezTo>
              </a:path>
            </a:pathLst>
          </a:custGeom>
          <a:ln w="508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" name="Picture 2" descr="https://2.bp.blogspot.com/-Pz6GBclm23s/XG_PWG8Rz8I/AAAAAAABRuo/UweXg6uLXjE4cCiWU6RoWNDUlnfvgbdEACLcBGAs/s800/beacon_denpa_hasshinki.png">
            <a:extLst>
              <a:ext uri="{FF2B5EF4-FFF2-40B4-BE49-F238E27FC236}">
                <a16:creationId xmlns:a16="http://schemas.microsoft.com/office/drawing/2014/main" id="{4CC498E1-C78D-47C0-A2E3-22509304A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116" y="2490988"/>
            <a:ext cx="341060" cy="34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6CA8D11-FE0D-48C3-8157-9BB14B77CA72}"/>
              </a:ext>
            </a:extLst>
          </p:cNvPr>
          <p:cNvGrpSpPr/>
          <p:nvPr/>
        </p:nvGrpSpPr>
        <p:grpSpPr>
          <a:xfrm>
            <a:off x="1459524" y="4983508"/>
            <a:ext cx="244059" cy="253555"/>
            <a:chOff x="1105280" y="-1011238"/>
            <a:chExt cx="244059" cy="253555"/>
          </a:xfrm>
        </p:grpSpPr>
        <p:sp>
          <p:nvSpPr>
            <p:cNvPr id="28" name="涙形 27">
              <a:extLst>
                <a:ext uri="{FF2B5EF4-FFF2-40B4-BE49-F238E27FC236}">
                  <a16:creationId xmlns:a16="http://schemas.microsoft.com/office/drawing/2014/main" id="{C3010865-B014-4C00-8777-B0DD5C46859F}"/>
                </a:ext>
              </a:extLst>
            </p:cNvPr>
            <p:cNvSpPr/>
            <p:nvPr/>
          </p:nvSpPr>
          <p:spPr>
            <a:xfrm rot="8198272">
              <a:off x="1105280" y="-1011238"/>
              <a:ext cx="244059" cy="253555"/>
            </a:xfrm>
            <a:prstGeom prst="teardrop">
              <a:avLst>
                <a:gd name="adj" fmla="val 140332"/>
              </a:avLst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7012A3A1-FEC2-49CE-8E18-587CF9D17780}"/>
                </a:ext>
              </a:extLst>
            </p:cNvPr>
            <p:cNvSpPr/>
            <p:nvPr/>
          </p:nvSpPr>
          <p:spPr>
            <a:xfrm>
              <a:off x="1163932" y="-949868"/>
              <a:ext cx="131762" cy="1106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4" name="Picture 18" descr="ç£è¦ã«ã¡ã©ã»é²ç¯ã«ã¡ã©ã®ã¤ã©ã¹ã">
            <a:extLst>
              <a:ext uri="{FF2B5EF4-FFF2-40B4-BE49-F238E27FC236}">
                <a16:creationId xmlns:a16="http://schemas.microsoft.com/office/drawing/2014/main" id="{DB1FFE9D-5BE9-4159-9C98-FA4A5D06C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55" y="4895032"/>
            <a:ext cx="476203" cy="50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マイクロフォンのマーク">
            <a:extLst>
              <a:ext uri="{FF2B5EF4-FFF2-40B4-BE49-F238E27FC236}">
                <a16:creationId xmlns:a16="http://schemas.microsoft.com/office/drawing/2014/main" id="{C990C7F9-431A-492B-853A-A3F335010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574" y="6101140"/>
            <a:ext cx="342886" cy="42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楕円 21">
            <a:extLst>
              <a:ext uri="{FF2B5EF4-FFF2-40B4-BE49-F238E27FC236}">
                <a16:creationId xmlns:a16="http://schemas.microsoft.com/office/drawing/2014/main" id="{C70A4D44-2E99-4368-A97A-54A088548218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509047" y="3870566"/>
            <a:ext cx="145015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Picture 18" descr="ç£è¦ã«ã¡ã©ã»é²ç¯ã«ã¡ã©ã®ã¤ã©ã¹ã">
            <a:extLst>
              <a:ext uri="{FF2B5EF4-FFF2-40B4-BE49-F238E27FC236}">
                <a16:creationId xmlns:a16="http://schemas.microsoft.com/office/drawing/2014/main" id="{6D2C00E0-B1C4-414C-9846-F46D7782D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810" y="5599461"/>
            <a:ext cx="476203" cy="50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8" descr="ç£è¦ã«ã¡ã©ã»é²ç¯ã«ã¡ã©ã®ã¤ã©ã¹ã">
            <a:extLst>
              <a:ext uri="{FF2B5EF4-FFF2-40B4-BE49-F238E27FC236}">
                <a16:creationId xmlns:a16="http://schemas.microsoft.com/office/drawing/2014/main" id="{C39151B4-BFB1-4B30-AB04-8B7CAB072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152" y="4058361"/>
            <a:ext cx="476203" cy="50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72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313</Words>
  <Application>Microsoft Office PowerPoint</Application>
  <PresentationFormat>ワイド画面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開発・実証する技術のイメージ</vt:lpstr>
      <vt:lpstr>試験の内容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令和２年度3次補正 「スマート農業技術の開発・実証プロジェクト」 応募について</dc:title>
  <dc:creator>遠藤 和子</dc:creator>
  <cp:lastModifiedBy>左村 公</cp:lastModifiedBy>
  <cp:revision>20</cp:revision>
  <dcterms:created xsi:type="dcterms:W3CDTF">2021-02-18T03:08:20Z</dcterms:created>
  <dcterms:modified xsi:type="dcterms:W3CDTF">2021-04-09T03:13:08Z</dcterms:modified>
</cp:coreProperties>
</file>